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72" r:id="rId1"/>
  </p:sldMasterIdLst>
  <p:notesMasterIdLst>
    <p:notesMasterId r:id="rId103"/>
  </p:notesMasterIdLst>
  <p:sldIdLst>
    <p:sldId id="256" r:id="rId2"/>
    <p:sldId id="259" r:id="rId3"/>
    <p:sldId id="418" r:id="rId4"/>
    <p:sldId id="354" r:id="rId5"/>
    <p:sldId id="452" r:id="rId6"/>
    <p:sldId id="453" r:id="rId7"/>
    <p:sldId id="417" r:id="rId8"/>
    <p:sldId id="454" r:id="rId9"/>
    <p:sldId id="416" r:id="rId10"/>
    <p:sldId id="419" r:id="rId11"/>
    <p:sldId id="420" r:id="rId12"/>
    <p:sldId id="421" r:id="rId13"/>
    <p:sldId id="422" r:id="rId14"/>
    <p:sldId id="423" r:id="rId15"/>
    <p:sldId id="424" r:id="rId16"/>
    <p:sldId id="432" r:id="rId17"/>
    <p:sldId id="425" r:id="rId18"/>
    <p:sldId id="426" r:id="rId19"/>
    <p:sldId id="427" r:id="rId20"/>
    <p:sldId id="428" r:id="rId21"/>
    <p:sldId id="429" r:id="rId22"/>
    <p:sldId id="430" r:id="rId23"/>
    <p:sldId id="291" r:id="rId24"/>
    <p:sldId id="431" r:id="rId25"/>
    <p:sldId id="435" r:id="rId26"/>
    <p:sldId id="434" r:id="rId27"/>
    <p:sldId id="436" r:id="rId28"/>
    <p:sldId id="433" r:id="rId29"/>
    <p:sldId id="337" r:id="rId30"/>
    <p:sldId id="338" r:id="rId31"/>
    <p:sldId id="339" r:id="rId32"/>
    <p:sldId id="342" r:id="rId33"/>
    <p:sldId id="343" r:id="rId34"/>
    <p:sldId id="345" r:id="rId35"/>
    <p:sldId id="438" r:id="rId36"/>
    <p:sldId id="440" r:id="rId37"/>
    <p:sldId id="441" r:id="rId38"/>
    <p:sldId id="442" r:id="rId39"/>
    <p:sldId id="439" r:id="rId40"/>
    <p:sldId id="443" r:id="rId41"/>
    <p:sldId id="398" r:id="rId42"/>
    <p:sldId id="444" r:id="rId43"/>
    <p:sldId id="310" r:id="rId44"/>
    <p:sldId id="446" r:id="rId45"/>
    <p:sldId id="445" r:id="rId46"/>
    <p:sldId id="448" r:id="rId47"/>
    <p:sldId id="449" r:id="rId48"/>
    <p:sldId id="348" r:id="rId49"/>
    <p:sldId id="447" r:id="rId50"/>
    <p:sldId id="451" r:id="rId51"/>
    <p:sldId id="450" r:id="rId52"/>
    <p:sldId id="347" r:id="rId53"/>
    <p:sldId id="331" r:id="rId54"/>
    <p:sldId id="332" r:id="rId55"/>
    <p:sldId id="333" r:id="rId56"/>
    <p:sldId id="399" r:id="rId57"/>
    <p:sldId id="455" r:id="rId58"/>
    <p:sldId id="458" r:id="rId59"/>
    <p:sldId id="459" r:id="rId60"/>
    <p:sldId id="460" r:id="rId61"/>
    <p:sldId id="461" r:id="rId62"/>
    <p:sldId id="463" r:id="rId63"/>
    <p:sldId id="464" r:id="rId64"/>
    <p:sldId id="465" r:id="rId65"/>
    <p:sldId id="462" r:id="rId66"/>
    <p:sldId id="477" r:id="rId67"/>
    <p:sldId id="466" r:id="rId68"/>
    <p:sldId id="468" r:id="rId69"/>
    <p:sldId id="467" r:id="rId70"/>
    <p:sldId id="469" r:id="rId71"/>
    <p:sldId id="470" r:id="rId72"/>
    <p:sldId id="471" r:id="rId73"/>
    <p:sldId id="472" r:id="rId74"/>
    <p:sldId id="473" r:id="rId75"/>
    <p:sldId id="474" r:id="rId76"/>
    <p:sldId id="475" r:id="rId77"/>
    <p:sldId id="478" r:id="rId78"/>
    <p:sldId id="479" r:id="rId79"/>
    <p:sldId id="400" r:id="rId80"/>
    <p:sldId id="396" r:id="rId81"/>
    <p:sldId id="480" r:id="rId82"/>
    <p:sldId id="481" r:id="rId83"/>
    <p:sldId id="482" r:id="rId84"/>
    <p:sldId id="483" r:id="rId85"/>
    <p:sldId id="484" r:id="rId86"/>
    <p:sldId id="390" r:id="rId87"/>
    <p:sldId id="485" r:id="rId88"/>
    <p:sldId id="486" r:id="rId89"/>
    <p:sldId id="487" r:id="rId90"/>
    <p:sldId id="488" r:id="rId91"/>
    <p:sldId id="489" r:id="rId92"/>
    <p:sldId id="491" r:id="rId93"/>
    <p:sldId id="490" r:id="rId94"/>
    <p:sldId id="492" r:id="rId95"/>
    <p:sldId id="493" r:id="rId96"/>
    <p:sldId id="494" r:id="rId97"/>
    <p:sldId id="495" r:id="rId98"/>
    <p:sldId id="375" r:id="rId99"/>
    <p:sldId id="393" r:id="rId100"/>
    <p:sldId id="394" r:id="rId101"/>
    <p:sldId id="395" r:id="rId102"/>
  </p:sldIdLst>
  <p:sldSz cx="9144000" cy="6858000" type="screen4x3"/>
  <p:notesSz cx="6858000" cy="9144000"/>
  <p:defaultTextStyle>
    <a:defPPr>
      <a:defRPr lang="en-US"/>
    </a:defPPr>
    <a:lvl1pPr algn="l" rtl="0" eaLnBrk="0" fontAlgn="base" hangingPunct="0">
      <a:spcBef>
        <a:spcPct val="0"/>
      </a:spcBef>
      <a:spcAft>
        <a:spcPct val="0"/>
      </a:spcAft>
      <a:defRPr sz="4000" kern="1200">
        <a:solidFill>
          <a:schemeClr val="tx2"/>
        </a:solidFill>
        <a:latin typeface="Franklin Gothic Book" pitchFamily="34" charset="0"/>
        <a:ea typeface="+mn-ea"/>
        <a:cs typeface="+mn-cs"/>
      </a:defRPr>
    </a:lvl1pPr>
    <a:lvl2pPr marL="457200" algn="l" rtl="0" eaLnBrk="0" fontAlgn="base" hangingPunct="0">
      <a:spcBef>
        <a:spcPct val="0"/>
      </a:spcBef>
      <a:spcAft>
        <a:spcPct val="0"/>
      </a:spcAft>
      <a:defRPr sz="4000" kern="1200">
        <a:solidFill>
          <a:schemeClr val="tx2"/>
        </a:solidFill>
        <a:latin typeface="Franklin Gothic Book" pitchFamily="34" charset="0"/>
        <a:ea typeface="+mn-ea"/>
        <a:cs typeface="+mn-cs"/>
      </a:defRPr>
    </a:lvl2pPr>
    <a:lvl3pPr marL="914400" algn="l" rtl="0" eaLnBrk="0" fontAlgn="base" hangingPunct="0">
      <a:spcBef>
        <a:spcPct val="0"/>
      </a:spcBef>
      <a:spcAft>
        <a:spcPct val="0"/>
      </a:spcAft>
      <a:defRPr sz="4000" kern="1200">
        <a:solidFill>
          <a:schemeClr val="tx2"/>
        </a:solidFill>
        <a:latin typeface="Franklin Gothic Book" pitchFamily="34" charset="0"/>
        <a:ea typeface="+mn-ea"/>
        <a:cs typeface="+mn-cs"/>
      </a:defRPr>
    </a:lvl3pPr>
    <a:lvl4pPr marL="1371600" algn="l" rtl="0" eaLnBrk="0" fontAlgn="base" hangingPunct="0">
      <a:spcBef>
        <a:spcPct val="0"/>
      </a:spcBef>
      <a:spcAft>
        <a:spcPct val="0"/>
      </a:spcAft>
      <a:defRPr sz="4000" kern="1200">
        <a:solidFill>
          <a:schemeClr val="tx2"/>
        </a:solidFill>
        <a:latin typeface="Franklin Gothic Book" pitchFamily="34" charset="0"/>
        <a:ea typeface="+mn-ea"/>
        <a:cs typeface="+mn-cs"/>
      </a:defRPr>
    </a:lvl4pPr>
    <a:lvl5pPr marL="1828800" algn="l" rtl="0" eaLnBrk="0" fontAlgn="base" hangingPunct="0">
      <a:spcBef>
        <a:spcPct val="0"/>
      </a:spcBef>
      <a:spcAft>
        <a:spcPct val="0"/>
      </a:spcAft>
      <a:defRPr sz="4000" kern="1200">
        <a:solidFill>
          <a:schemeClr val="tx2"/>
        </a:solidFill>
        <a:latin typeface="Franklin Gothic Book" pitchFamily="34" charset="0"/>
        <a:ea typeface="+mn-ea"/>
        <a:cs typeface="+mn-cs"/>
      </a:defRPr>
    </a:lvl5pPr>
    <a:lvl6pPr marL="2286000" algn="l" defTabSz="914400" rtl="0" eaLnBrk="1" latinLnBrk="0" hangingPunct="1">
      <a:defRPr sz="4000" kern="1200">
        <a:solidFill>
          <a:schemeClr val="tx2"/>
        </a:solidFill>
        <a:latin typeface="Franklin Gothic Book" pitchFamily="34" charset="0"/>
        <a:ea typeface="+mn-ea"/>
        <a:cs typeface="+mn-cs"/>
      </a:defRPr>
    </a:lvl6pPr>
    <a:lvl7pPr marL="2743200" algn="l" defTabSz="914400" rtl="0" eaLnBrk="1" latinLnBrk="0" hangingPunct="1">
      <a:defRPr sz="4000" kern="1200">
        <a:solidFill>
          <a:schemeClr val="tx2"/>
        </a:solidFill>
        <a:latin typeface="Franklin Gothic Book" pitchFamily="34" charset="0"/>
        <a:ea typeface="+mn-ea"/>
        <a:cs typeface="+mn-cs"/>
      </a:defRPr>
    </a:lvl7pPr>
    <a:lvl8pPr marL="3200400" algn="l" defTabSz="914400" rtl="0" eaLnBrk="1" latinLnBrk="0" hangingPunct="1">
      <a:defRPr sz="4000" kern="1200">
        <a:solidFill>
          <a:schemeClr val="tx2"/>
        </a:solidFill>
        <a:latin typeface="Franklin Gothic Book" pitchFamily="34" charset="0"/>
        <a:ea typeface="+mn-ea"/>
        <a:cs typeface="+mn-cs"/>
      </a:defRPr>
    </a:lvl8pPr>
    <a:lvl9pPr marL="3657600" algn="l" defTabSz="914400" rtl="0" eaLnBrk="1" latinLnBrk="0" hangingPunct="1">
      <a:defRPr sz="4000" kern="1200">
        <a:solidFill>
          <a:schemeClr val="tx2"/>
        </a:solidFill>
        <a:latin typeface="Franklin Gothic Book"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F4D4"/>
    <a:srgbClr val="000000"/>
    <a:srgbClr val="595959"/>
    <a:srgbClr val="CC3300"/>
    <a:srgbClr val="23A6AD"/>
    <a:srgbClr val="00FF00"/>
    <a:srgbClr val="FF7C80"/>
    <a:srgbClr val="FF3300"/>
    <a:srgbClr val="CC6600"/>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65" autoAdjust="0"/>
    <p:restoredTop sz="94291" autoAdjust="0"/>
  </p:normalViewPr>
  <p:slideViewPr>
    <p:cSldViewPr>
      <p:cViewPr varScale="1">
        <p:scale>
          <a:sx n="65" d="100"/>
          <a:sy n="65" d="100"/>
        </p:scale>
        <p:origin x="1404" y="5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ableStyles" Target="tableStyle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solidFill>
                  <a:schemeClr val="tx1"/>
                </a:solidFill>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solidFill>
                  <a:schemeClr val="tx1"/>
                </a:solidFill>
                <a:latin typeface="+mn-lt"/>
              </a:defRPr>
            </a:lvl1pPr>
          </a:lstStyle>
          <a:p>
            <a:pPr>
              <a:defRPr/>
            </a:pPr>
            <a:fld id="{DFC415AE-0B91-4EE9-955D-49B5DF9F5637}" type="datetimeFigureOut">
              <a:rPr lang="en-US"/>
              <a:pPr>
                <a:defRPr/>
              </a:pPr>
              <a:t>16/12/2022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solidFill>
                  <a:schemeClr val="tx1"/>
                </a:solidFill>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solidFill>
                  <a:schemeClr val="tx1"/>
                </a:solidFill>
                <a:latin typeface="Calibri" panose="020F0502020204030204" pitchFamily="34" charset="0"/>
              </a:defRPr>
            </a:lvl1pPr>
          </a:lstStyle>
          <a:p>
            <a:pPr>
              <a:defRPr/>
            </a:pPr>
            <a:fld id="{8B080EAA-B587-46E6-9186-C49371D71DF4}" type="slidenum">
              <a:rPr lang="en-US" altLang="en-US"/>
              <a:pPr>
                <a:defRPr/>
              </a:pPr>
              <a:t>‹#›</a:t>
            </a:fld>
            <a:endParaRPr lang="en-US" altLang="en-US"/>
          </a:p>
        </p:txBody>
      </p:sp>
    </p:spTree>
    <p:extLst>
      <p:ext uri="{BB962C8B-B14F-4D97-AF65-F5344CB8AC3E}">
        <p14:creationId xmlns:p14="http://schemas.microsoft.com/office/powerpoint/2010/main" val="22781189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8B080EAA-B587-46E6-9186-C49371D71DF4}" type="slidenum">
              <a:rPr lang="en-US" altLang="en-US" smtClean="0"/>
              <a:pPr>
                <a:defRPr/>
              </a:pPr>
              <a:t>1</a:t>
            </a:fld>
            <a:endParaRPr lang="en-US" altLang="en-US"/>
          </a:p>
        </p:txBody>
      </p:sp>
    </p:spTree>
    <p:extLst>
      <p:ext uri="{BB962C8B-B14F-4D97-AF65-F5344CB8AC3E}">
        <p14:creationId xmlns:p14="http://schemas.microsoft.com/office/powerpoint/2010/main" val="2803836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85D3DE5-69F2-4C03-A516-206EF2558EFB}" type="slidenum">
              <a:rPr lang="en-US" altLang="en-US">
                <a:latin typeface="Arial" panose="020B0604020202020204" pitchFamily="34" charset="0"/>
                <a:ea typeface="MS PGothic" pitchFamily="34" charset="-128"/>
              </a:rPr>
              <a:pPr>
                <a:spcBef>
                  <a:spcPct val="0"/>
                </a:spcBef>
              </a:pPr>
              <a:t>4</a:t>
            </a:fld>
            <a:endParaRPr lang="en-US" altLang="en-US">
              <a:latin typeface="Arial" panose="020B0604020202020204" pitchFamily="34" charset="0"/>
              <a:ea typeface="MS PGothic" pitchFamily="34" charset="-128"/>
            </a:endParaRPr>
          </a:p>
        </p:txBody>
      </p:sp>
      <p:sp>
        <p:nvSpPr>
          <p:cNvPr id="8499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GB" altLang="en-US">
              <a:latin typeface="Arial" panose="020B0604020202020204" pitchFamily="34" charset="0"/>
            </a:endParaRPr>
          </a:p>
        </p:txBody>
      </p:sp>
    </p:spTree>
    <p:extLst>
      <p:ext uri="{BB962C8B-B14F-4D97-AF65-F5344CB8AC3E}">
        <p14:creationId xmlns:p14="http://schemas.microsoft.com/office/powerpoint/2010/main" val="1775596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35C16817-442F-4A39-850E-247DCE20A6D5}" type="slidenum">
              <a:rPr lang="en-US" altLang="en-US">
                <a:latin typeface="Arial" panose="020B0604020202020204" pitchFamily="34" charset="0"/>
                <a:ea typeface="MS PGothic" pitchFamily="34" charset="-128"/>
              </a:rPr>
              <a:pPr algn="r" eaLnBrk="1" hangingPunct="1">
                <a:spcBef>
                  <a:spcPct val="0"/>
                </a:spcBef>
              </a:pPr>
              <a:t>29</a:t>
            </a:fld>
            <a:endParaRPr lang="en-US" altLang="en-US">
              <a:latin typeface="Arial" panose="020B0604020202020204" pitchFamily="34" charset="0"/>
              <a:ea typeface="MS PGothic" pitchFamily="34" charset="-128"/>
            </a:endParaRPr>
          </a:p>
        </p:txBody>
      </p:sp>
      <p:sp>
        <p:nvSpPr>
          <p:cNvPr id="4505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6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GB" altLang="en-US"/>
          </a:p>
        </p:txBody>
      </p:sp>
    </p:spTree>
    <p:extLst>
      <p:ext uri="{BB962C8B-B14F-4D97-AF65-F5344CB8AC3E}">
        <p14:creationId xmlns:p14="http://schemas.microsoft.com/office/powerpoint/2010/main" val="1529348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E48055D5-405A-478B-9E9C-FCC3FF8D3251}" type="slidenum">
              <a:rPr lang="en-US" altLang="en-US">
                <a:latin typeface="Arial" panose="020B0604020202020204" pitchFamily="34" charset="0"/>
                <a:ea typeface="MS PGothic" pitchFamily="34" charset="-128"/>
              </a:rPr>
              <a:pPr algn="r" eaLnBrk="1" hangingPunct="1">
                <a:spcBef>
                  <a:spcPct val="0"/>
                </a:spcBef>
              </a:pPr>
              <a:t>30</a:t>
            </a:fld>
            <a:endParaRPr lang="en-US" altLang="en-US">
              <a:latin typeface="Arial" panose="020B0604020202020204" pitchFamily="34" charset="0"/>
              <a:ea typeface="MS PGothic" pitchFamily="34" charset="-128"/>
            </a:endParaRPr>
          </a:p>
        </p:txBody>
      </p:sp>
      <p:sp>
        <p:nvSpPr>
          <p:cNvPr id="4710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GB" altLang="en-US"/>
              <a:t>Scaling: fm = f – fmin =&gt; fscaled = 255 (fm/fmax). Sau khi biến đổi, giá trị mức xám sẽ trong khoảng từ [0,255].</a:t>
            </a:r>
          </a:p>
          <a:p>
            <a:pPr eaLnBrk="1" hangingPunct="1"/>
            <a:r>
              <a:rPr lang="en-GB" altLang="en-US"/>
              <a:t>Ảnh khi qua bộ lọc laplacian phần lớn là màu đen vì sau khi lọc có những giá trị âm và những giá trị này đều được đưa về 0. </a:t>
            </a:r>
          </a:p>
          <a:p>
            <a:pPr eaLnBrk="1" hangingPunct="1"/>
            <a:r>
              <a:rPr lang="en-GB" altLang="en-US"/>
              <a:t>               </a:t>
            </a:r>
          </a:p>
        </p:txBody>
      </p:sp>
    </p:spTree>
    <p:extLst>
      <p:ext uri="{BB962C8B-B14F-4D97-AF65-F5344CB8AC3E}">
        <p14:creationId xmlns:p14="http://schemas.microsoft.com/office/powerpoint/2010/main" val="614363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7D3B78CB-153A-44F0-BE8C-ECDEFE26E0EC}" type="slidenum">
              <a:rPr lang="en-US" altLang="en-US">
                <a:latin typeface="Arial" panose="020B0604020202020204" pitchFamily="34" charset="0"/>
                <a:ea typeface="MS PGothic" pitchFamily="34" charset="-128"/>
              </a:rPr>
              <a:pPr algn="r" eaLnBrk="1" hangingPunct="1">
                <a:spcBef>
                  <a:spcPct val="0"/>
                </a:spcBef>
              </a:pPr>
              <a:t>31</a:t>
            </a:fld>
            <a:endParaRPr lang="en-US" altLang="en-US">
              <a:latin typeface="Arial" panose="020B0604020202020204" pitchFamily="34" charset="0"/>
              <a:ea typeface="MS PGothic" pitchFamily="34" charset="-128"/>
            </a:endParaRPr>
          </a:p>
        </p:txBody>
      </p:sp>
      <p:sp>
        <p:nvSpPr>
          <p:cNvPr id="4915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GB" altLang="en-US"/>
          </a:p>
        </p:txBody>
      </p:sp>
    </p:spTree>
    <p:extLst>
      <p:ext uri="{BB962C8B-B14F-4D97-AF65-F5344CB8AC3E}">
        <p14:creationId xmlns:p14="http://schemas.microsoft.com/office/powerpoint/2010/main" val="3274185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F54F1197-8A64-4F08-BEA4-4BD2B64265A8}" type="slidenum">
              <a:rPr lang="en-US" altLang="en-US">
                <a:latin typeface="Arial" panose="020B0604020202020204" pitchFamily="34" charset="0"/>
                <a:ea typeface="MS PGothic" pitchFamily="34" charset="-128"/>
              </a:rPr>
              <a:pPr algn="r" eaLnBrk="1" hangingPunct="1">
                <a:spcBef>
                  <a:spcPct val="0"/>
                </a:spcBef>
              </a:pPr>
              <a:t>32</a:t>
            </a:fld>
            <a:endParaRPr lang="en-US" altLang="en-US">
              <a:latin typeface="Arial" panose="020B0604020202020204" pitchFamily="34" charset="0"/>
              <a:ea typeface="MS PGothic" pitchFamily="34" charset="-128"/>
            </a:endParaRPr>
          </a:p>
        </p:txBody>
      </p:sp>
      <p:sp>
        <p:nvSpPr>
          <p:cNvPr id="5325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GB" altLang="en-US"/>
          </a:p>
        </p:txBody>
      </p:sp>
    </p:spTree>
    <p:extLst>
      <p:ext uri="{BB962C8B-B14F-4D97-AF65-F5344CB8AC3E}">
        <p14:creationId xmlns:p14="http://schemas.microsoft.com/office/powerpoint/2010/main" val="3265442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951567C3-2D7D-4151-90DA-63305C17693C}" type="slidenum">
              <a:rPr lang="en-US" altLang="en-US">
                <a:latin typeface="Arial" panose="020B0604020202020204" pitchFamily="34" charset="0"/>
                <a:ea typeface="MS PGothic" pitchFamily="34" charset="-128"/>
              </a:rPr>
              <a:pPr algn="r" eaLnBrk="1" hangingPunct="1">
                <a:spcBef>
                  <a:spcPct val="0"/>
                </a:spcBef>
              </a:pPr>
              <a:t>33</a:t>
            </a:fld>
            <a:endParaRPr lang="en-US" altLang="en-US">
              <a:latin typeface="Arial" panose="020B0604020202020204" pitchFamily="34" charset="0"/>
              <a:ea typeface="MS PGothic" pitchFamily="34" charset="-128"/>
            </a:endParaRPr>
          </a:p>
        </p:txBody>
      </p:sp>
      <p:sp>
        <p:nvSpPr>
          <p:cNvPr id="5529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GB" altLang="en-US"/>
          </a:p>
        </p:txBody>
      </p:sp>
    </p:spTree>
    <p:extLst>
      <p:ext uri="{BB962C8B-B14F-4D97-AF65-F5344CB8AC3E}">
        <p14:creationId xmlns:p14="http://schemas.microsoft.com/office/powerpoint/2010/main" val="3038983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831AE818-43B7-464E-BE2F-2FD5D641983D}" type="slidenum">
              <a:rPr lang="en-US" altLang="en-US">
                <a:latin typeface="Arial" panose="020B0604020202020204" pitchFamily="34" charset="0"/>
                <a:ea typeface="MS PGothic" pitchFamily="34" charset="-128"/>
              </a:rPr>
              <a:pPr algn="r" eaLnBrk="1" hangingPunct="1">
                <a:spcBef>
                  <a:spcPct val="0"/>
                </a:spcBef>
              </a:pPr>
              <a:t>34</a:t>
            </a:fld>
            <a:endParaRPr lang="en-US" altLang="en-US">
              <a:latin typeface="Arial" panose="020B0604020202020204" pitchFamily="34" charset="0"/>
              <a:ea typeface="MS PGothic" pitchFamily="34" charset="-128"/>
            </a:endParaRPr>
          </a:p>
        </p:txBody>
      </p:sp>
      <p:sp>
        <p:nvSpPr>
          <p:cNvPr id="5734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GB" altLang="en-US"/>
          </a:p>
        </p:txBody>
      </p:sp>
    </p:spTree>
    <p:extLst>
      <p:ext uri="{BB962C8B-B14F-4D97-AF65-F5344CB8AC3E}">
        <p14:creationId xmlns:p14="http://schemas.microsoft.com/office/powerpoint/2010/main" val="3830892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atin typeface="+mj-lt"/>
              </a:defRPr>
            </a:lvl1pPr>
          </a:lstStyle>
          <a:p>
            <a:r>
              <a:rPr lang="en-US" dirty="0"/>
              <a:t>Click to edit Master title style</a:t>
            </a:r>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rgbClr val="00B0F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45469223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0" y="0"/>
            <a:ext cx="9143999" cy="731838"/>
          </a:xfrm>
          <a:prstGeom prst="rect">
            <a:avLst/>
          </a:prstGeom>
        </p:spPr>
        <p:txBody>
          <a:bodyPr vert="horz" lIns="91440" tIns="45720" rIns="91440" bIns="45720" rtlCol="0" anchor="ctr">
            <a:normAutofit/>
          </a:bodyPr>
          <a:lstStyle/>
          <a:p>
            <a:r>
              <a:rPr lang="en-US" dirty="0"/>
              <a:t>Click to edit Master title style</a:t>
            </a:r>
          </a:p>
        </p:txBody>
      </p:sp>
      <p:sp>
        <p:nvSpPr>
          <p:cNvPr id="9" name="Text Placeholder 2"/>
          <p:cNvSpPr>
            <a:spLocks noGrp="1"/>
          </p:cNvSpPr>
          <p:nvPr>
            <p:ph idx="1"/>
          </p:nvPr>
        </p:nvSpPr>
        <p:spPr bwMode="auto">
          <a:xfrm>
            <a:off x="457200" y="731838"/>
            <a:ext cx="8229600" cy="5434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4488" indent="-344488">
              <a:buFont typeface="Wingdings" panose="05000000000000000000" pitchFamily="2" charset="2"/>
              <a:buChar char="Ø"/>
              <a:defRPr>
                <a:solidFill>
                  <a:srgbClr val="595959"/>
                </a:solidFill>
              </a:defRPr>
            </a:lvl1pPr>
            <a:lvl2pPr marL="622300" indent="-347663">
              <a:buFont typeface="Wingdings" panose="05000000000000000000" pitchFamily="2" charset="2"/>
              <a:buChar char="ü"/>
              <a:defRPr>
                <a:solidFill>
                  <a:srgbClr val="595959"/>
                </a:solidFill>
              </a:defRPr>
            </a:lvl2pPr>
            <a:lvl3pPr marL="889000" indent="-342900">
              <a:buFont typeface="Wingdings" panose="05000000000000000000" pitchFamily="2" charset="2"/>
              <a:buChar char="q"/>
              <a:defRPr>
                <a:solidFill>
                  <a:srgbClr val="000000"/>
                </a:solidFill>
              </a:defRPr>
            </a:lvl3pPr>
            <a:lvl4pPr marL="822325" indent="0">
              <a:buNone/>
              <a:defRPr>
                <a:solidFill>
                  <a:srgbClr val="000000"/>
                </a:solidFill>
              </a:defRPr>
            </a:lvl4pPr>
            <a:lvl5pPr marL="1050925" indent="0">
              <a:buNone/>
              <a:defRPr>
                <a:solidFill>
                  <a:srgbClr val="000000"/>
                </a:solidFill>
              </a:defRPr>
            </a:lvl5p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Tree>
    <p:extLst>
      <p:ext uri="{BB962C8B-B14F-4D97-AF65-F5344CB8AC3E}">
        <p14:creationId xmlns:p14="http://schemas.microsoft.com/office/powerpoint/2010/main" val="42598688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 Box 4">
            <a:extLst>
              <a:ext uri="{FF2B5EF4-FFF2-40B4-BE49-F238E27FC236}">
                <a16:creationId xmlns:a16="http://schemas.microsoft.com/office/drawing/2014/main" id="{0834E6F4-C0D0-1A64-792F-03A05C3A4F37}"/>
              </a:ext>
            </a:extLst>
          </p:cNvPr>
          <p:cNvSpPr txBox="1">
            <a:spLocks noChangeArrowheads="1"/>
          </p:cNvSpPr>
          <p:nvPr userDrawn="1"/>
        </p:nvSpPr>
        <p:spPr bwMode="auto">
          <a:xfrm>
            <a:off x="0" y="6165850"/>
            <a:ext cx="9144000" cy="768350"/>
          </a:xfrm>
          <a:prstGeom prst="rect">
            <a:avLst/>
          </a:prstGeom>
          <a:gradFill flip="none" rotWithShape="1">
            <a:gsLst>
              <a:gs pos="0">
                <a:srgbClr val="61BFDD">
                  <a:tint val="66000"/>
                  <a:satMod val="160000"/>
                </a:srgbClr>
              </a:gs>
              <a:gs pos="50000">
                <a:srgbClr val="61BFDD">
                  <a:tint val="44500"/>
                  <a:satMod val="160000"/>
                </a:srgbClr>
              </a:gs>
              <a:gs pos="100000">
                <a:srgbClr val="61BFDD">
                  <a:tint val="23500"/>
                  <a:satMod val="160000"/>
                </a:srgbClr>
              </a:gs>
            </a:gsLst>
            <a:lin ang="18900000" scaled="1"/>
            <a:tileRect/>
          </a:gradFill>
          <a:ln w="25400">
            <a:noFill/>
            <a:miter lim="800000"/>
            <a:headEnd/>
            <a:tailEnd/>
          </a:ln>
        </p:spPr>
        <p:txBody>
          <a:bodyPr>
            <a:spAutoFit/>
          </a:bodyPr>
          <a:lstStyle>
            <a:lvl1pPr eaLnBrk="0" hangingPunct="0">
              <a:defRPr>
                <a:solidFill>
                  <a:schemeClr val="tx1"/>
                </a:solidFill>
                <a:latin typeface="Arial" charset="0"/>
                <a:ea typeface="ＭＳ Ｐゴシック" pitchFamily="-110" charset="-128"/>
              </a:defRPr>
            </a:lvl1pPr>
            <a:lvl2pPr marL="742950" indent="-285750" eaLnBrk="0" hangingPunct="0">
              <a:defRPr>
                <a:solidFill>
                  <a:schemeClr val="tx1"/>
                </a:solidFill>
                <a:latin typeface="Arial" charset="0"/>
                <a:ea typeface="ＭＳ Ｐゴシック" pitchFamily="-110" charset="-128"/>
              </a:defRPr>
            </a:lvl2pPr>
            <a:lvl3pPr marL="1143000" indent="-228600" eaLnBrk="0" hangingPunct="0">
              <a:defRPr>
                <a:solidFill>
                  <a:schemeClr val="tx1"/>
                </a:solidFill>
                <a:latin typeface="Arial" charset="0"/>
                <a:ea typeface="ＭＳ Ｐゴシック" pitchFamily="-110" charset="-128"/>
              </a:defRPr>
            </a:lvl3pPr>
            <a:lvl4pPr marL="1600200" indent="-228600" eaLnBrk="0" hangingPunct="0">
              <a:defRPr>
                <a:solidFill>
                  <a:schemeClr val="tx1"/>
                </a:solidFill>
                <a:latin typeface="Arial" charset="0"/>
                <a:ea typeface="ＭＳ Ｐゴシック" pitchFamily="-110" charset="-128"/>
              </a:defRPr>
            </a:lvl4pPr>
            <a:lvl5pPr marL="2057400" indent="-228600" eaLnBrk="0" hangingPunct="0">
              <a:defRPr>
                <a:solidFill>
                  <a:schemeClr val="tx1"/>
                </a:solidFill>
                <a:latin typeface="Arial" charset="0"/>
                <a:ea typeface="ＭＳ Ｐゴシック" pitchFamily="-110"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110"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110"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110"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110" charset="-128"/>
              </a:defRPr>
            </a:lvl9pPr>
          </a:lstStyle>
          <a:p>
            <a:pPr algn="r" eaLnBrk="1" hangingPunct="1">
              <a:defRPr/>
            </a:pPr>
            <a:endParaRPr lang="en-US" sz="4400"/>
          </a:p>
        </p:txBody>
      </p:sp>
      <p:cxnSp>
        <p:nvCxnSpPr>
          <p:cNvPr id="11" name="Straight Connector 10">
            <a:extLst>
              <a:ext uri="{FF2B5EF4-FFF2-40B4-BE49-F238E27FC236}">
                <a16:creationId xmlns:a16="http://schemas.microsoft.com/office/drawing/2014/main" id="{1ADC2374-E648-FEF0-A683-EE7A7C66A82F}"/>
              </a:ext>
            </a:extLst>
          </p:cNvPr>
          <p:cNvCxnSpPr/>
          <p:nvPr userDrawn="1"/>
        </p:nvCxnSpPr>
        <p:spPr bwMode="auto">
          <a:xfrm>
            <a:off x="0" y="731838"/>
            <a:ext cx="9144000" cy="0"/>
          </a:xfrm>
          <a:prstGeom prst="line">
            <a:avLst/>
          </a:prstGeom>
          <a:solidFill>
            <a:schemeClr val="accent1"/>
          </a:solidFill>
          <a:ln w="57150" cap="flat" cmpd="sng" algn="ctr">
            <a:solidFill>
              <a:schemeClr val="bg1">
                <a:lumMod val="75000"/>
              </a:schemeClr>
            </a:solidFill>
            <a:prstDash val="solid"/>
            <a:round/>
            <a:headEnd type="none" w="med" len="med"/>
            <a:tailEnd type="none" w="med" len="med"/>
          </a:ln>
          <a:effectLst/>
        </p:spPr>
      </p:cxnSp>
      <p:sp>
        <p:nvSpPr>
          <p:cNvPr id="2" name="Title Placeholder 1"/>
          <p:cNvSpPr>
            <a:spLocks noGrp="1"/>
          </p:cNvSpPr>
          <p:nvPr>
            <p:ph type="title"/>
          </p:nvPr>
        </p:nvSpPr>
        <p:spPr>
          <a:xfrm>
            <a:off x="0" y="0"/>
            <a:ext cx="9143999" cy="731838"/>
          </a:xfrm>
          <a:prstGeom prst="rect">
            <a:avLst/>
          </a:prstGeom>
        </p:spPr>
        <p:txBody>
          <a:bodyPr vert="horz" lIns="91440" tIns="45720" rIns="91440" bIns="45720" rtlCol="0" anchor="ctr">
            <a:normAutofit/>
          </a:bodyPr>
          <a:lstStyle/>
          <a:p>
            <a:r>
              <a:rPr lang="en-US" dirty="0"/>
              <a:t>Click to edit Master title style</a:t>
            </a:r>
          </a:p>
        </p:txBody>
      </p:sp>
      <p:sp>
        <p:nvSpPr>
          <p:cNvPr id="1028" name="Text Placeholder 2"/>
          <p:cNvSpPr>
            <a:spLocks noGrp="1"/>
          </p:cNvSpPr>
          <p:nvPr>
            <p:ph type="body" idx="1"/>
          </p:nvPr>
        </p:nvSpPr>
        <p:spPr bwMode="auto">
          <a:xfrm>
            <a:off x="457200" y="731838"/>
            <a:ext cx="8229600" cy="5434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3" name="Text Placeholder 4">
            <a:extLst>
              <a:ext uri="{FF2B5EF4-FFF2-40B4-BE49-F238E27FC236}">
                <a16:creationId xmlns:a16="http://schemas.microsoft.com/office/drawing/2014/main" id="{FAED9965-1648-FC88-DB2D-B92D8082AAC3}"/>
              </a:ext>
            </a:extLst>
          </p:cNvPr>
          <p:cNvSpPr txBox="1">
            <a:spLocks/>
          </p:cNvSpPr>
          <p:nvPr userDrawn="1"/>
        </p:nvSpPr>
        <p:spPr>
          <a:xfrm>
            <a:off x="8534400" y="6400800"/>
            <a:ext cx="609600" cy="381000"/>
          </a:xfrm>
          <a:prstGeom prst="rect">
            <a:avLst/>
          </a:prstGeom>
        </p:spPr>
        <p:txBody>
          <a:bodyPr/>
          <a:lstStyle>
            <a:lvl1pPr marL="0" indent="0" algn="ctr" rtl="0" eaLnBrk="0" fontAlgn="base" hangingPunct="0">
              <a:spcBef>
                <a:spcPct val="20000"/>
              </a:spcBef>
              <a:spcAft>
                <a:spcPct val="0"/>
              </a:spcAft>
              <a:buClr>
                <a:schemeClr val="accent1"/>
              </a:buClr>
              <a:buSzPct val="85000"/>
              <a:buFont typeface="Arial" panose="020B0604020202020204" pitchFamily="34" charset="0"/>
              <a:buNone/>
              <a:defRPr sz="1800" kern="1200">
                <a:solidFill>
                  <a:srgbClr val="595959"/>
                </a:solidFill>
                <a:latin typeface="+mn-lt"/>
                <a:ea typeface="+mn-ea"/>
                <a:cs typeface="+mn-cs"/>
              </a:defRPr>
            </a:lvl1pPr>
            <a:lvl2pPr marL="457200" indent="-182563" algn="l" rtl="0" eaLnBrk="0" fontAlgn="base" hangingPunct="0">
              <a:spcBef>
                <a:spcPct val="20000"/>
              </a:spcBef>
              <a:spcAft>
                <a:spcPct val="0"/>
              </a:spcAft>
              <a:buClr>
                <a:schemeClr val="accent1"/>
              </a:buClr>
              <a:buSzPct val="85000"/>
              <a:buFont typeface="Arial" panose="020B0604020202020204" pitchFamily="34" charset="0"/>
              <a:buChar char="•"/>
              <a:defRPr sz="2800" kern="1200">
                <a:solidFill>
                  <a:srgbClr val="595959"/>
                </a:solidFill>
                <a:latin typeface="+mn-lt"/>
                <a:ea typeface="+mn-ea"/>
                <a:cs typeface="+mn-cs"/>
              </a:defRPr>
            </a:lvl2pPr>
            <a:lvl3pPr marL="730250" indent="-182563" algn="l" rtl="0" eaLnBrk="0" fontAlgn="base" hangingPunct="0">
              <a:spcBef>
                <a:spcPct val="20000"/>
              </a:spcBef>
              <a:spcAft>
                <a:spcPct val="0"/>
              </a:spcAft>
              <a:buClr>
                <a:schemeClr val="accent1"/>
              </a:buClr>
              <a:buSzPct val="90000"/>
              <a:buFont typeface="Arial" panose="020B0604020202020204" pitchFamily="34" charset="0"/>
              <a:buChar char="•"/>
              <a:defRPr sz="2400" kern="1200">
                <a:solidFill>
                  <a:srgbClr val="595959"/>
                </a:solidFill>
                <a:latin typeface="+mn-lt"/>
                <a:ea typeface="+mn-ea"/>
                <a:cs typeface="+mn-cs"/>
              </a:defRPr>
            </a:lvl3pPr>
            <a:lvl4pPr marL="1004888" indent="-182563" algn="l" rtl="0" eaLnBrk="0" fontAlgn="base" hangingPunct="0">
              <a:spcBef>
                <a:spcPct val="20000"/>
              </a:spcBef>
              <a:spcAft>
                <a:spcPct val="0"/>
              </a:spcAft>
              <a:buClr>
                <a:schemeClr val="accent1"/>
              </a:buClr>
              <a:buFont typeface="Arial" panose="020B0604020202020204" pitchFamily="34" charset="0"/>
              <a:buChar char="•"/>
              <a:defRPr sz="2000" kern="1200">
                <a:solidFill>
                  <a:srgbClr val="595959"/>
                </a:solidFill>
                <a:latin typeface="+mn-lt"/>
                <a:ea typeface="+mn-ea"/>
                <a:cs typeface="+mn-cs"/>
              </a:defRPr>
            </a:lvl4pPr>
            <a:lvl5pPr marL="1187450" indent="-136525" algn="l" rtl="0" eaLnBrk="0" fontAlgn="base" hangingPunct="0">
              <a:spcBef>
                <a:spcPct val="20000"/>
              </a:spcBef>
              <a:spcAft>
                <a:spcPct val="0"/>
              </a:spcAft>
              <a:buClr>
                <a:schemeClr val="accent1"/>
              </a:buClr>
              <a:buSzPct val="100000"/>
              <a:buFont typeface="Arial" panose="020B0604020202020204" pitchFamily="34" charset="0"/>
              <a:buChar char="•"/>
              <a:defRPr sz="1800" kern="1200">
                <a:solidFill>
                  <a:srgbClr val="595959"/>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fld id="{729D0B24-F37B-43EA-BED0-8D572BE646C8}"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4161" r:id="rId1"/>
    <p:sldLayoutId id="2147484151" r:id="rId2"/>
  </p:sldLayoutIdLst>
  <p:hf hdr="0" ftr="0" dt="0"/>
  <p:txStyles>
    <p:titleStyle>
      <a:lvl1pPr algn="r" rtl="0" eaLnBrk="0" fontAlgn="base" hangingPunct="0">
        <a:spcBef>
          <a:spcPct val="0"/>
        </a:spcBef>
        <a:spcAft>
          <a:spcPct val="0"/>
        </a:spcAft>
        <a:defRPr sz="3600" kern="1200" spc="-100">
          <a:solidFill>
            <a:srgbClr val="00B0F0"/>
          </a:solidFill>
          <a:latin typeface="+mj-lt"/>
          <a:ea typeface="+mj-ea"/>
          <a:cs typeface="+mj-cs"/>
        </a:defRPr>
      </a:lvl1pPr>
      <a:lvl2pPr algn="l" rtl="0" eaLnBrk="0" fontAlgn="base" hangingPunct="0">
        <a:spcBef>
          <a:spcPct val="0"/>
        </a:spcBef>
        <a:spcAft>
          <a:spcPct val="0"/>
        </a:spcAft>
        <a:defRPr sz="4000">
          <a:solidFill>
            <a:schemeClr val="tx2"/>
          </a:solidFill>
          <a:latin typeface="Arial" pitchFamily="34" charset="0"/>
        </a:defRPr>
      </a:lvl2pPr>
      <a:lvl3pPr algn="l" rtl="0" eaLnBrk="0" fontAlgn="base" hangingPunct="0">
        <a:spcBef>
          <a:spcPct val="0"/>
        </a:spcBef>
        <a:spcAft>
          <a:spcPct val="0"/>
        </a:spcAft>
        <a:defRPr sz="4000">
          <a:solidFill>
            <a:schemeClr val="tx2"/>
          </a:solidFill>
          <a:latin typeface="Arial" pitchFamily="34" charset="0"/>
        </a:defRPr>
      </a:lvl3pPr>
      <a:lvl4pPr algn="l" rtl="0" eaLnBrk="0" fontAlgn="base" hangingPunct="0">
        <a:spcBef>
          <a:spcPct val="0"/>
        </a:spcBef>
        <a:spcAft>
          <a:spcPct val="0"/>
        </a:spcAft>
        <a:defRPr sz="4000">
          <a:solidFill>
            <a:schemeClr val="tx2"/>
          </a:solidFill>
          <a:latin typeface="Arial" pitchFamily="34" charset="0"/>
        </a:defRPr>
      </a:lvl4pPr>
      <a:lvl5pPr algn="l" rtl="0" eaLnBrk="0" fontAlgn="base" hangingPunct="0">
        <a:spcBef>
          <a:spcPct val="0"/>
        </a:spcBef>
        <a:spcAft>
          <a:spcPct val="0"/>
        </a:spcAft>
        <a:defRPr sz="4000">
          <a:solidFill>
            <a:schemeClr val="tx2"/>
          </a:solidFill>
          <a:latin typeface="Arial" pitchFamily="34" charset="0"/>
        </a:defRPr>
      </a:lvl5pPr>
      <a:lvl6pPr marL="457200" algn="l" rtl="0" fontAlgn="base">
        <a:spcBef>
          <a:spcPct val="0"/>
        </a:spcBef>
        <a:spcAft>
          <a:spcPct val="0"/>
        </a:spcAft>
        <a:defRPr sz="4000">
          <a:solidFill>
            <a:schemeClr val="tx2"/>
          </a:solidFill>
          <a:latin typeface="Arial" pitchFamily="34" charset="0"/>
        </a:defRPr>
      </a:lvl6pPr>
      <a:lvl7pPr marL="914400" algn="l" rtl="0" fontAlgn="base">
        <a:spcBef>
          <a:spcPct val="0"/>
        </a:spcBef>
        <a:spcAft>
          <a:spcPct val="0"/>
        </a:spcAft>
        <a:defRPr sz="4000">
          <a:solidFill>
            <a:schemeClr val="tx2"/>
          </a:solidFill>
          <a:latin typeface="Arial" pitchFamily="34" charset="0"/>
        </a:defRPr>
      </a:lvl7pPr>
      <a:lvl8pPr marL="1371600" algn="l" rtl="0" fontAlgn="base">
        <a:spcBef>
          <a:spcPct val="0"/>
        </a:spcBef>
        <a:spcAft>
          <a:spcPct val="0"/>
        </a:spcAft>
        <a:defRPr sz="4000">
          <a:solidFill>
            <a:schemeClr val="tx2"/>
          </a:solidFill>
          <a:latin typeface="Arial" pitchFamily="34" charset="0"/>
        </a:defRPr>
      </a:lvl8pPr>
      <a:lvl9pPr marL="1828800" algn="l" rtl="0" fontAlgn="base">
        <a:spcBef>
          <a:spcPct val="0"/>
        </a:spcBef>
        <a:spcAft>
          <a:spcPct val="0"/>
        </a:spcAft>
        <a:defRPr sz="4000">
          <a:solidFill>
            <a:schemeClr val="tx2"/>
          </a:solidFill>
          <a:latin typeface="Arial" pitchFamily="34" charset="0"/>
        </a:defRPr>
      </a:lvl9pPr>
    </p:titleStyle>
    <p:bodyStyle>
      <a:lvl1pPr marL="449263" indent="-449263" algn="l" rtl="0" eaLnBrk="0" fontAlgn="base" hangingPunct="0">
        <a:spcBef>
          <a:spcPct val="20000"/>
        </a:spcBef>
        <a:spcAft>
          <a:spcPct val="0"/>
        </a:spcAft>
        <a:buClr>
          <a:schemeClr val="accent1"/>
        </a:buClr>
        <a:buSzPct val="85000"/>
        <a:buFont typeface="Wingdings" panose="05000000000000000000" pitchFamily="2" charset="2"/>
        <a:buChar char="Ø"/>
        <a:defRPr sz="3200" kern="1200">
          <a:solidFill>
            <a:srgbClr val="595959"/>
          </a:solidFill>
          <a:latin typeface="+mn-lt"/>
          <a:ea typeface="+mn-ea"/>
          <a:cs typeface="+mn-cs"/>
        </a:defRPr>
      </a:lvl1pPr>
      <a:lvl2pPr marL="731837" indent="-457200" algn="l" rtl="0" eaLnBrk="0" fontAlgn="base" hangingPunct="0">
        <a:spcBef>
          <a:spcPct val="20000"/>
        </a:spcBef>
        <a:spcAft>
          <a:spcPct val="0"/>
        </a:spcAft>
        <a:buClr>
          <a:schemeClr val="accent1"/>
        </a:buClr>
        <a:buSzPct val="85000"/>
        <a:buFont typeface="Wingdings" panose="05000000000000000000" pitchFamily="2" charset="2"/>
        <a:buChar char="ü"/>
        <a:defRPr sz="2800" kern="1200">
          <a:solidFill>
            <a:srgbClr val="595959"/>
          </a:solidFill>
          <a:latin typeface="+mn-lt"/>
          <a:ea typeface="+mn-ea"/>
          <a:cs typeface="+mn-cs"/>
        </a:defRPr>
      </a:lvl2pPr>
      <a:lvl3pPr marL="987425" indent="-441325" algn="l" rtl="0" eaLnBrk="0" fontAlgn="base" hangingPunct="0">
        <a:spcBef>
          <a:spcPct val="20000"/>
        </a:spcBef>
        <a:spcAft>
          <a:spcPct val="0"/>
        </a:spcAft>
        <a:buClr>
          <a:schemeClr val="accent1"/>
        </a:buClr>
        <a:buSzPct val="90000"/>
        <a:buFont typeface="Wingdings" panose="05000000000000000000" pitchFamily="2" charset="2"/>
        <a:buChar char="q"/>
        <a:defRPr sz="2400" kern="1200">
          <a:solidFill>
            <a:srgbClr val="000000"/>
          </a:solidFill>
          <a:latin typeface="+mn-lt"/>
          <a:ea typeface="+mn-ea"/>
          <a:cs typeface="+mn-cs"/>
        </a:defRPr>
      </a:lvl3pPr>
      <a:lvl4pPr marL="822325" indent="0" algn="l" rtl="0" eaLnBrk="0" fontAlgn="base" hangingPunct="0">
        <a:spcBef>
          <a:spcPct val="20000"/>
        </a:spcBef>
        <a:spcAft>
          <a:spcPct val="0"/>
        </a:spcAft>
        <a:buClr>
          <a:schemeClr val="accent1"/>
        </a:buClr>
        <a:buFont typeface="Arial" panose="020B0604020202020204" pitchFamily="34" charset="0"/>
        <a:buNone/>
        <a:defRPr sz="2000" kern="1200">
          <a:solidFill>
            <a:srgbClr val="000000"/>
          </a:solidFill>
          <a:latin typeface="+mn-lt"/>
          <a:ea typeface="+mn-ea"/>
          <a:cs typeface="+mn-cs"/>
        </a:defRPr>
      </a:lvl4pPr>
      <a:lvl5pPr marL="1050925" indent="0" algn="l" rtl="0" eaLnBrk="0" fontAlgn="base" hangingPunct="0">
        <a:spcBef>
          <a:spcPct val="20000"/>
        </a:spcBef>
        <a:spcAft>
          <a:spcPct val="0"/>
        </a:spcAft>
        <a:buClr>
          <a:schemeClr val="accent1"/>
        </a:buClr>
        <a:buSzPct val="100000"/>
        <a:buFont typeface="Arial" panose="020B0604020202020204" pitchFamily="34" charset="0"/>
        <a:buNone/>
        <a:defRPr sz="1800" kern="1200">
          <a:solidFill>
            <a:srgbClr val="000000"/>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10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image" Target="../media/image30.wmf"/><Relationship Id="rId7" Type="http://schemas.openxmlformats.org/officeDocument/2006/relationships/oleObject" Target="../embeddings/oleObject6.bin"/><Relationship Id="rId2" Type="http://schemas.openxmlformats.org/officeDocument/2006/relationships/oleObject" Target="../embeddings/oleObject5.bin"/><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wmf"/><Relationship Id="rId10" Type="http://schemas.openxmlformats.org/officeDocument/2006/relationships/image" Target="../media/image35.wmf"/><Relationship Id="rId4" Type="http://schemas.openxmlformats.org/officeDocument/2006/relationships/image" Target="../media/image31.png"/><Relationship Id="rId9" Type="http://schemas.openxmlformats.org/officeDocument/2006/relationships/oleObject" Target="../embeddings/oleObject7.bin"/></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46.w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5.wmf"/><Relationship Id="rId5" Type="http://schemas.openxmlformats.org/officeDocument/2006/relationships/oleObject" Target="../embeddings/oleObject9.bin"/><Relationship Id="rId4" Type="http://schemas.openxmlformats.org/officeDocument/2006/relationships/image" Target="../media/image44.wm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8.wmf"/></Relationships>
</file>

<file path=ppt/slides/_rels/slide32.xml.rels><?xml version="1.0" encoding="UTF-8" standalone="yes"?>
<Relationships xmlns="http://schemas.openxmlformats.org/package/2006/relationships"><Relationship Id="rId8" Type="http://schemas.openxmlformats.org/officeDocument/2006/relationships/image" Target="../media/image51.wmf"/><Relationship Id="rId13" Type="http://schemas.openxmlformats.org/officeDocument/2006/relationships/oleObject" Target="../embeddings/oleObject17.bin"/><Relationship Id="rId3" Type="http://schemas.openxmlformats.org/officeDocument/2006/relationships/oleObject" Target="../embeddings/oleObject12.bin"/><Relationship Id="rId7" Type="http://schemas.openxmlformats.org/officeDocument/2006/relationships/oleObject" Target="../embeddings/oleObject14.bin"/><Relationship Id="rId12" Type="http://schemas.openxmlformats.org/officeDocument/2006/relationships/image" Target="../media/image52.w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0.wmf"/><Relationship Id="rId11" Type="http://schemas.openxmlformats.org/officeDocument/2006/relationships/oleObject" Target="../embeddings/oleObject16.bin"/><Relationship Id="rId5" Type="http://schemas.openxmlformats.org/officeDocument/2006/relationships/oleObject" Target="../embeddings/oleObject13.bin"/><Relationship Id="rId10" Type="http://schemas.openxmlformats.org/officeDocument/2006/relationships/image" Target="../media/image48.wmf"/><Relationship Id="rId4" Type="http://schemas.openxmlformats.org/officeDocument/2006/relationships/image" Target="../media/image49.wmf"/><Relationship Id="rId9" Type="http://schemas.openxmlformats.org/officeDocument/2006/relationships/oleObject" Target="../embeddings/oleObject15.bin"/><Relationship Id="rId14" Type="http://schemas.openxmlformats.org/officeDocument/2006/relationships/image" Target="../media/image53.wmf"/></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59.png"/><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oleObject" Target="../embeddings/oleObject1.bin"/><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oleObject" Target="../embeddings/oleObject2.bin"/><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5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e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image" Target="../media/image102.wmf"/><Relationship Id="rId7" Type="http://schemas.openxmlformats.org/officeDocument/2006/relationships/image" Target="../media/image104.wmf"/><Relationship Id="rId2" Type="http://schemas.openxmlformats.org/officeDocument/2006/relationships/oleObject" Target="../embeddings/oleObject18.bin"/><Relationship Id="rId1" Type="http://schemas.openxmlformats.org/officeDocument/2006/relationships/slideLayout" Target="../slideLayouts/slideLayout2.xml"/><Relationship Id="rId6" Type="http://schemas.openxmlformats.org/officeDocument/2006/relationships/oleObject" Target="../embeddings/oleObject20.bin"/><Relationship Id="rId11" Type="http://schemas.openxmlformats.org/officeDocument/2006/relationships/image" Target="../media/image106.wmf"/><Relationship Id="rId5" Type="http://schemas.openxmlformats.org/officeDocument/2006/relationships/image" Target="../media/image103.wmf"/><Relationship Id="rId10" Type="http://schemas.openxmlformats.org/officeDocument/2006/relationships/oleObject" Target="../embeddings/oleObject22.bin"/><Relationship Id="rId4" Type="http://schemas.openxmlformats.org/officeDocument/2006/relationships/oleObject" Target="../embeddings/oleObject19.bin"/><Relationship Id="rId9" Type="http://schemas.openxmlformats.org/officeDocument/2006/relationships/image" Target="../media/image105.wmf"/></Relationships>
</file>

<file path=ppt/slides/_rels/slide6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oleObject" Target="../embeddings/oleObject23.bin"/><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oleObject" Target="../embeddings/oleObject24.bin"/><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package" Target="../embeddings/Microsoft_Excel_Worksheet.xlsx"/><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package" Target="../embeddings/Microsoft_Excel_Worksheet1.xlsx"/><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24440993-46C8-009D-344B-DFEAB4B60087}"/>
              </a:ext>
            </a:extLst>
          </p:cNvPr>
          <p:cNvSpPr txBox="1">
            <a:spLocks noChangeArrowheads="1"/>
          </p:cNvSpPr>
          <p:nvPr/>
        </p:nvSpPr>
        <p:spPr bwMode="auto">
          <a:xfrm>
            <a:off x="685800" y="2130425"/>
            <a:ext cx="7772400" cy="2401888"/>
          </a:xfrm>
          <a:prstGeom prst="rect">
            <a:avLst/>
          </a:prstGeom>
          <a:noFill/>
          <a:ln w="25400">
            <a:noFill/>
            <a:miter lim="800000"/>
            <a:headEnd/>
            <a:tailEnd/>
          </a:ln>
        </p:spPr>
        <p:txBody>
          <a:bodyPr anchor="ctr"/>
          <a:lstStyle>
            <a:lvl1pPr algn="r" rtl="0" eaLnBrk="0" fontAlgn="base" hangingPunct="0">
              <a:spcBef>
                <a:spcPct val="0"/>
              </a:spcBef>
              <a:spcAft>
                <a:spcPct val="0"/>
              </a:spcAft>
              <a:defRPr sz="3600">
                <a:solidFill>
                  <a:schemeClr val="tx1">
                    <a:lumMod val="50000"/>
                    <a:lumOff val="50000"/>
                  </a:schemeClr>
                </a:solidFill>
                <a:latin typeface="+mj-lt"/>
                <a:ea typeface="ＭＳ Ｐゴシック" pitchFamily="-107" charset="-128"/>
                <a:cs typeface="ＭＳ Ｐゴシック" pitchFamily="-107" charset="-128"/>
              </a:defRPr>
            </a:lvl1pPr>
            <a:lvl2pPr algn="r" rtl="0" eaLnBrk="0" fontAlgn="base" hangingPunct="0">
              <a:spcBef>
                <a:spcPct val="0"/>
              </a:spcBef>
              <a:spcAft>
                <a:spcPct val="0"/>
              </a:spcAft>
              <a:defRPr sz="4000">
                <a:solidFill>
                  <a:srgbClr val="CC3399"/>
                </a:solidFill>
                <a:latin typeface="Arial" charset="0"/>
                <a:ea typeface="ＭＳ Ｐゴシック" pitchFamily="-107" charset="-128"/>
                <a:cs typeface="ＭＳ Ｐゴシック" pitchFamily="-107" charset="-128"/>
              </a:defRPr>
            </a:lvl2pPr>
            <a:lvl3pPr algn="r" rtl="0" eaLnBrk="0" fontAlgn="base" hangingPunct="0">
              <a:spcBef>
                <a:spcPct val="0"/>
              </a:spcBef>
              <a:spcAft>
                <a:spcPct val="0"/>
              </a:spcAft>
              <a:defRPr sz="4000">
                <a:solidFill>
                  <a:srgbClr val="CC3399"/>
                </a:solidFill>
                <a:latin typeface="Arial" charset="0"/>
                <a:ea typeface="ＭＳ Ｐゴシック" pitchFamily="-107" charset="-128"/>
                <a:cs typeface="ＭＳ Ｐゴシック" pitchFamily="-107" charset="-128"/>
              </a:defRPr>
            </a:lvl3pPr>
            <a:lvl4pPr algn="r" rtl="0" eaLnBrk="0" fontAlgn="base" hangingPunct="0">
              <a:spcBef>
                <a:spcPct val="0"/>
              </a:spcBef>
              <a:spcAft>
                <a:spcPct val="0"/>
              </a:spcAft>
              <a:defRPr sz="4000">
                <a:solidFill>
                  <a:srgbClr val="CC3399"/>
                </a:solidFill>
                <a:latin typeface="Arial" charset="0"/>
                <a:ea typeface="ＭＳ Ｐゴシック" pitchFamily="-107" charset="-128"/>
                <a:cs typeface="ＭＳ Ｐゴシック" pitchFamily="-107" charset="-128"/>
              </a:defRPr>
            </a:lvl4pPr>
            <a:lvl5pPr algn="r" rtl="0" eaLnBrk="0" fontAlgn="base" hangingPunct="0">
              <a:spcBef>
                <a:spcPct val="0"/>
              </a:spcBef>
              <a:spcAft>
                <a:spcPct val="0"/>
              </a:spcAft>
              <a:defRPr sz="4000">
                <a:solidFill>
                  <a:srgbClr val="CC3399"/>
                </a:solidFill>
                <a:latin typeface="Arial" charset="0"/>
                <a:ea typeface="ＭＳ Ｐゴシック" pitchFamily="-107" charset="-128"/>
                <a:cs typeface="ＭＳ Ｐゴシック" pitchFamily="-107" charset="-128"/>
              </a:defRPr>
            </a:lvl5pPr>
            <a:lvl6pPr marL="457200" algn="r" rtl="0" fontAlgn="base">
              <a:spcBef>
                <a:spcPct val="0"/>
              </a:spcBef>
              <a:spcAft>
                <a:spcPct val="0"/>
              </a:spcAft>
              <a:defRPr sz="4000">
                <a:solidFill>
                  <a:schemeClr val="bg1"/>
                </a:solidFill>
                <a:latin typeface="Arial" charset="0"/>
              </a:defRPr>
            </a:lvl6pPr>
            <a:lvl7pPr marL="914400" algn="r" rtl="0" fontAlgn="base">
              <a:spcBef>
                <a:spcPct val="0"/>
              </a:spcBef>
              <a:spcAft>
                <a:spcPct val="0"/>
              </a:spcAft>
              <a:defRPr sz="4000">
                <a:solidFill>
                  <a:schemeClr val="bg1"/>
                </a:solidFill>
                <a:latin typeface="Arial" charset="0"/>
              </a:defRPr>
            </a:lvl7pPr>
            <a:lvl8pPr marL="1371600" algn="r" rtl="0" fontAlgn="base">
              <a:spcBef>
                <a:spcPct val="0"/>
              </a:spcBef>
              <a:spcAft>
                <a:spcPct val="0"/>
              </a:spcAft>
              <a:defRPr sz="4000">
                <a:solidFill>
                  <a:schemeClr val="bg1"/>
                </a:solidFill>
                <a:latin typeface="Arial" charset="0"/>
              </a:defRPr>
            </a:lvl8pPr>
            <a:lvl9pPr marL="1828800" algn="r" rtl="0" fontAlgn="base">
              <a:spcBef>
                <a:spcPct val="0"/>
              </a:spcBef>
              <a:spcAft>
                <a:spcPct val="0"/>
              </a:spcAft>
              <a:defRPr sz="4000">
                <a:solidFill>
                  <a:schemeClr val="bg1"/>
                </a:solidFill>
                <a:latin typeface="Arial" charset="0"/>
              </a:defRPr>
            </a:lvl9pPr>
          </a:lstStyle>
          <a:p>
            <a:pPr eaLnBrk="1" hangingPunct="1">
              <a:defRPr/>
            </a:pPr>
            <a:r>
              <a:rPr lang="en-IE" altLang="en-US" b="1" kern="0" dirty="0">
                <a:solidFill>
                  <a:srgbClr val="00B0F0"/>
                </a:solidFill>
                <a:ea typeface="ＭＳ Ｐゴシック" panose="020B0600070205080204" pitchFamily="34" charset="-128"/>
              </a:rPr>
              <a:t>Digital Image Processing</a:t>
            </a:r>
            <a:br>
              <a:rPr lang="en-IE" altLang="en-US" b="1" kern="0" dirty="0">
                <a:ea typeface="ＭＳ Ｐゴシック" panose="020B0600070205080204" pitchFamily="34" charset="-128"/>
              </a:rPr>
            </a:br>
            <a:br>
              <a:rPr lang="en-IE" altLang="en-US" b="1" kern="0" dirty="0">
                <a:ea typeface="ＭＳ Ｐゴシック" panose="020B0600070205080204" pitchFamily="34" charset="-128"/>
              </a:rPr>
            </a:br>
            <a:r>
              <a:rPr lang="en-IE" altLang="en-US" sz="3200" kern="0" dirty="0">
                <a:solidFill>
                  <a:srgbClr val="595959"/>
                </a:solidFill>
                <a:ea typeface="ＭＳ Ｐゴシック" panose="020B0600070205080204" pitchFamily="34" charset="-128"/>
              </a:rPr>
              <a:t>Chapter 5</a:t>
            </a:r>
            <a:r>
              <a:rPr lang="en-IE" altLang="en-US" sz="3200" kern="0" dirty="0">
                <a:solidFill>
                  <a:schemeClr val="tx1">
                    <a:lumMod val="65000"/>
                    <a:lumOff val="35000"/>
                  </a:schemeClr>
                </a:solidFill>
                <a:ea typeface="ＭＳ Ｐゴシック" panose="020B0600070205080204" pitchFamily="34" charset="-128"/>
              </a:rPr>
              <a:t>:</a:t>
            </a:r>
            <a:r>
              <a:rPr lang="en-IE" altLang="en-US" sz="3200" kern="0" dirty="0">
                <a:ea typeface="ＭＳ Ｐゴシック" panose="020B0600070205080204" pitchFamily="34" charset="-128"/>
              </a:rPr>
              <a:t> </a:t>
            </a:r>
            <a:r>
              <a:rPr lang="en-US" altLang="en-US" sz="3200" kern="0" dirty="0">
                <a:solidFill>
                  <a:srgbClr val="00B0F0"/>
                </a:solidFill>
                <a:ea typeface="ＭＳ Ｐゴシック" panose="020B0600070205080204" pitchFamily="34" charset="-128"/>
              </a:rPr>
              <a:t>Basic Methods for            Image Segmentation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0573A-EE43-8ACE-9FBF-9D1B9B33F9CF}"/>
              </a:ext>
            </a:extLst>
          </p:cNvPr>
          <p:cNvSpPr>
            <a:spLocks noGrp="1"/>
          </p:cNvSpPr>
          <p:nvPr>
            <p:ph type="title"/>
          </p:nvPr>
        </p:nvSpPr>
        <p:spPr/>
        <p:txBody>
          <a:bodyPr/>
          <a:lstStyle/>
          <a:p>
            <a:r>
              <a:rPr lang="en-US" altLang="en-US" dirty="0"/>
              <a:t>Point, Line and Edge Detection</a:t>
            </a:r>
            <a:endParaRPr lang="en-US" dirty="0"/>
          </a:p>
        </p:txBody>
      </p:sp>
      <p:sp>
        <p:nvSpPr>
          <p:cNvPr id="3" name="Content Placeholder 2">
            <a:extLst>
              <a:ext uri="{FF2B5EF4-FFF2-40B4-BE49-F238E27FC236}">
                <a16:creationId xmlns:a16="http://schemas.microsoft.com/office/drawing/2014/main" id="{60361794-368E-86CA-7FB5-0ABD2F8B3AB6}"/>
              </a:ext>
            </a:extLst>
          </p:cNvPr>
          <p:cNvSpPr>
            <a:spLocks noGrp="1"/>
          </p:cNvSpPr>
          <p:nvPr>
            <p:ph idx="1"/>
          </p:nvPr>
        </p:nvSpPr>
        <p:spPr>
          <a:xfrm>
            <a:off x="457200" y="1143000"/>
            <a:ext cx="8229600" cy="5022849"/>
          </a:xfrm>
        </p:spPr>
        <p:txBody>
          <a:bodyPr/>
          <a:lstStyle/>
          <a:p>
            <a:r>
              <a:rPr lang="en-US" dirty="0"/>
              <a:t>First order derivatives produce thick edges at ramps.</a:t>
            </a:r>
          </a:p>
          <a:p>
            <a:r>
              <a:rPr lang="en-US" dirty="0"/>
              <a:t>Second order derivatives are non zero at the onset and at the end of a ramp or step edge (sign change).</a:t>
            </a:r>
          </a:p>
          <a:p>
            <a:r>
              <a:rPr lang="en-US" dirty="0"/>
              <a:t>Second order derivatives respond stronger at isolated points and thin lines than first order derivatives.</a:t>
            </a:r>
          </a:p>
        </p:txBody>
      </p:sp>
    </p:spTree>
    <p:extLst>
      <p:ext uri="{BB962C8B-B14F-4D97-AF65-F5344CB8AC3E}">
        <p14:creationId xmlns:p14="http://schemas.microsoft.com/office/powerpoint/2010/main" val="31096863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defRPr/>
            </a:pPr>
            <a:r>
              <a:rPr lang="en-US" dirty="0"/>
              <a:t>Region Splitting and Merging</a:t>
            </a:r>
          </a:p>
        </p:txBody>
      </p:sp>
      <p:sp>
        <p:nvSpPr>
          <p:cNvPr id="4" name="Content Placeholder 3">
            <a:extLst>
              <a:ext uri="{FF2B5EF4-FFF2-40B4-BE49-F238E27FC236}">
                <a16:creationId xmlns:a16="http://schemas.microsoft.com/office/drawing/2014/main" id="{B129BA88-111B-3EB8-534E-EDE46F4F3FDC}"/>
              </a:ext>
            </a:extLst>
          </p:cNvPr>
          <p:cNvSpPr>
            <a:spLocks noGrp="1"/>
          </p:cNvSpPr>
          <p:nvPr>
            <p:ph idx="1"/>
          </p:nvPr>
        </p:nvSpPr>
        <p:spPr/>
        <p:txBody>
          <a:bodyPr/>
          <a:lstStyle/>
          <a:p>
            <a:endParaRPr lang="en-US"/>
          </a:p>
        </p:txBody>
      </p:sp>
      <p:pic>
        <p:nvPicPr>
          <p:cNvPr id="12493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513" y="1600200"/>
            <a:ext cx="4343400" cy="2017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493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4388" y="1606550"/>
            <a:ext cx="4419600" cy="204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493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89363"/>
            <a:ext cx="4332288" cy="2043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493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4388" y="3835400"/>
            <a:ext cx="4419600" cy="202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defRPr/>
            </a:pPr>
            <a:r>
              <a:rPr lang="en-US" dirty="0"/>
              <a:t>Region Splitting and Merging</a:t>
            </a:r>
          </a:p>
        </p:txBody>
      </p:sp>
      <p:pic>
        <p:nvPicPr>
          <p:cNvPr id="125957"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4652922" y="3719513"/>
            <a:ext cx="4297403" cy="2071687"/>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595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719513"/>
            <a:ext cx="4370388" cy="2071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595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188" y="1562100"/>
            <a:ext cx="4275137"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595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562100"/>
            <a:ext cx="4370388" cy="201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A8290-0AE0-ABC7-170A-2F7ED73FF209}"/>
              </a:ext>
            </a:extLst>
          </p:cNvPr>
          <p:cNvSpPr>
            <a:spLocks noGrp="1"/>
          </p:cNvSpPr>
          <p:nvPr>
            <p:ph type="title"/>
          </p:nvPr>
        </p:nvSpPr>
        <p:spPr/>
        <p:txBody>
          <a:bodyPr/>
          <a:lstStyle/>
          <a:p>
            <a:r>
              <a:rPr lang="en-US" dirty="0"/>
              <a:t>Detection of Isolated Points</a:t>
            </a:r>
          </a:p>
        </p:txBody>
      </p:sp>
      <p:sp>
        <p:nvSpPr>
          <p:cNvPr id="3" name="Content Placeholder 2">
            <a:extLst>
              <a:ext uri="{FF2B5EF4-FFF2-40B4-BE49-F238E27FC236}">
                <a16:creationId xmlns:a16="http://schemas.microsoft.com/office/drawing/2014/main" id="{555EB9D9-7F46-D317-AB11-6253B8E51EEC}"/>
              </a:ext>
            </a:extLst>
          </p:cNvPr>
          <p:cNvSpPr>
            <a:spLocks noGrp="1"/>
          </p:cNvSpPr>
          <p:nvPr>
            <p:ph idx="1"/>
          </p:nvPr>
        </p:nvSpPr>
        <p:spPr/>
        <p:txBody>
          <a:bodyPr/>
          <a:lstStyle/>
          <a:p>
            <a:r>
              <a:rPr lang="en-US" dirty="0"/>
              <a:t>Simple operation using the Laplacian</a:t>
            </a:r>
          </a:p>
        </p:txBody>
      </p:sp>
      <p:pic>
        <p:nvPicPr>
          <p:cNvPr id="7" name="Picture 6">
            <a:extLst>
              <a:ext uri="{FF2B5EF4-FFF2-40B4-BE49-F238E27FC236}">
                <a16:creationId xmlns:a16="http://schemas.microsoft.com/office/drawing/2014/main" id="{A3B9D6DA-8EB0-8772-4E9B-021654EC1E72}"/>
              </a:ext>
            </a:extLst>
          </p:cNvPr>
          <p:cNvPicPr>
            <a:picLocks noChangeAspect="1"/>
          </p:cNvPicPr>
          <p:nvPr/>
        </p:nvPicPr>
        <p:blipFill>
          <a:blip r:embed="rId2"/>
          <a:stretch>
            <a:fillRect/>
          </a:stretch>
        </p:blipFill>
        <p:spPr>
          <a:xfrm>
            <a:off x="2902805" y="1447800"/>
            <a:ext cx="3338390" cy="822324"/>
          </a:xfrm>
          <a:prstGeom prst="rect">
            <a:avLst/>
          </a:prstGeom>
        </p:spPr>
      </p:pic>
      <p:pic>
        <p:nvPicPr>
          <p:cNvPr id="9" name="Picture 8">
            <a:extLst>
              <a:ext uri="{FF2B5EF4-FFF2-40B4-BE49-F238E27FC236}">
                <a16:creationId xmlns:a16="http://schemas.microsoft.com/office/drawing/2014/main" id="{064D53ED-FD7E-B98F-BCCC-3EEEB49C31A8}"/>
              </a:ext>
            </a:extLst>
          </p:cNvPr>
          <p:cNvPicPr>
            <a:picLocks noChangeAspect="1"/>
          </p:cNvPicPr>
          <p:nvPr/>
        </p:nvPicPr>
        <p:blipFill>
          <a:blip r:embed="rId3"/>
          <a:stretch>
            <a:fillRect/>
          </a:stretch>
        </p:blipFill>
        <p:spPr>
          <a:xfrm>
            <a:off x="838200" y="2364363"/>
            <a:ext cx="2533650" cy="2486025"/>
          </a:xfrm>
          <a:prstGeom prst="rect">
            <a:avLst/>
          </a:prstGeom>
        </p:spPr>
      </p:pic>
      <p:pic>
        <p:nvPicPr>
          <p:cNvPr id="11" name="Picture 10">
            <a:extLst>
              <a:ext uri="{FF2B5EF4-FFF2-40B4-BE49-F238E27FC236}">
                <a16:creationId xmlns:a16="http://schemas.microsoft.com/office/drawing/2014/main" id="{55C6143C-B65C-E9D1-07B3-B21549F389B6}"/>
              </a:ext>
            </a:extLst>
          </p:cNvPr>
          <p:cNvPicPr>
            <a:picLocks noChangeAspect="1"/>
          </p:cNvPicPr>
          <p:nvPr/>
        </p:nvPicPr>
        <p:blipFill>
          <a:blip r:embed="rId4"/>
          <a:stretch>
            <a:fillRect/>
          </a:stretch>
        </p:blipFill>
        <p:spPr>
          <a:xfrm>
            <a:off x="3428801" y="2346324"/>
            <a:ext cx="5701343" cy="2504064"/>
          </a:xfrm>
          <a:prstGeom prst="rect">
            <a:avLst/>
          </a:prstGeom>
        </p:spPr>
      </p:pic>
      <p:sp>
        <p:nvSpPr>
          <p:cNvPr id="12" name="TextBox 11">
            <a:extLst>
              <a:ext uri="{FF2B5EF4-FFF2-40B4-BE49-F238E27FC236}">
                <a16:creationId xmlns:a16="http://schemas.microsoft.com/office/drawing/2014/main" id="{25916BB3-7F23-C65D-D1C8-5B545AD800C9}"/>
              </a:ext>
            </a:extLst>
          </p:cNvPr>
          <p:cNvSpPr txBox="1"/>
          <p:nvPr/>
        </p:nvSpPr>
        <p:spPr>
          <a:xfrm>
            <a:off x="152400" y="4953000"/>
            <a:ext cx="8686801" cy="1200329"/>
          </a:xfrm>
          <a:prstGeom prst="rect">
            <a:avLst/>
          </a:prstGeom>
          <a:noFill/>
        </p:spPr>
        <p:txBody>
          <a:bodyPr wrap="square" rtlCol="0">
            <a:spAutoFit/>
          </a:bodyPr>
          <a:lstStyle/>
          <a:p>
            <a:pPr algn="ctr"/>
            <a:r>
              <a:rPr lang="en-US" sz="1800" dirty="0">
                <a:solidFill>
                  <a:srgbClr val="7030A0"/>
                </a:solidFill>
                <a:latin typeface="+mj-lt"/>
              </a:rPr>
              <a:t>(a) Laplacian kernel used for point detection. (b) X-ray image of a turbine blade with a porosity manifested by a single black pixel. (c) Result of convolving the kernel with the image. (d) Result of using Eq. (10-15) was a single point (shown enlarged at the tip of the arrow).</a:t>
            </a:r>
          </a:p>
        </p:txBody>
      </p:sp>
      <p:sp>
        <p:nvSpPr>
          <p:cNvPr id="13" name="TextBox 12">
            <a:extLst>
              <a:ext uri="{FF2B5EF4-FFF2-40B4-BE49-F238E27FC236}">
                <a16:creationId xmlns:a16="http://schemas.microsoft.com/office/drawing/2014/main" id="{2FC83C86-9CAA-490F-941F-8598B96D5E02}"/>
              </a:ext>
            </a:extLst>
          </p:cNvPr>
          <p:cNvSpPr txBox="1"/>
          <p:nvPr/>
        </p:nvSpPr>
        <p:spPr>
          <a:xfrm>
            <a:off x="838200" y="1905000"/>
            <a:ext cx="1282723" cy="461665"/>
          </a:xfrm>
          <a:prstGeom prst="rect">
            <a:avLst/>
          </a:prstGeom>
          <a:noFill/>
        </p:spPr>
        <p:txBody>
          <a:bodyPr wrap="none" rtlCol="0">
            <a:spAutoFit/>
          </a:bodyPr>
          <a:lstStyle/>
          <a:p>
            <a:r>
              <a:rPr lang="en-US" sz="2400" dirty="0">
                <a:solidFill>
                  <a:schemeClr val="accent5">
                    <a:lumMod val="50000"/>
                  </a:schemeClr>
                </a:solidFill>
              </a:rPr>
              <a:t>a, b, c, d</a:t>
            </a:r>
          </a:p>
        </p:txBody>
      </p:sp>
    </p:spTree>
    <p:extLst>
      <p:ext uri="{BB962C8B-B14F-4D97-AF65-F5344CB8AC3E}">
        <p14:creationId xmlns:p14="http://schemas.microsoft.com/office/powerpoint/2010/main" val="336966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6BC0E-E4C8-6D51-2B62-B56DD2CA36B6}"/>
              </a:ext>
            </a:extLst>
          </p:cNvPr>
          <p:cNvSpPr>
            <a:spLocks noGrp="1"/>
          </p:cNvSpPr>
          <p:nvPr>
            <p:ph type="title"/>
          </p:nvPr>
        </p:nvSpPr>
        <p:spPr/>
        <p:txBody>
          <a:bodyPr/>
          <a:lstStyle/>
          <a:p>
            <a:r>
              <a:rPr lang="en-US" dirty="0"/>
              <a:t>Line Detection</a:t>
            </a:r>
          </a:p>
        </p:txBody>
      </p:sp>
      <p:sp>
        <p:nvSpPr>
          <p:cNvPr id="3" name="Content Placeholder 2">
            <a:extLst>
              <a:ext uri="{FF2B5EF4-FFF2-40B4-BE49-F238E27FC236}">
                <a16:creationId xmlns:a16="http://schemas.microsoft.com/office/drawing/2014/main" id="{54A4B6E5-14FA-3697-1CA4-7D92298BE504}"/>
              </a:ext>
            </a:extLst>
          </p:cNvPr>
          <p:cNvSpPr>
            <a:spLocks noGrp="1"/>
          </p:cNvSpPr>
          <p:nvPr>
            <p:ph idx="1"/>
          </p:nvPr>
        </p:nvSpPr>
        <p:spPr>
          <a:xfrm>
            <a:off x="457200" y="731838"/>
            <a:ext cx="3276600" cy="5434011"/>
          </a:xfrm>
        </p:spPr>
        <p:txBody>
          <a:bodyPr/>
          <a:lstStyle/>
          <a:p>
            <a:r>
              <a:rPr lang="en-US" sz="2800" dirty="0"/>
              <a:t>The Laplacian is also used here.</a:t>
            </a:r>
          </a:p>
          <a:p>
            <a:r>
              <a:rPr lang="en-US" sz="2800" dirty="0"/>
              <a:t>It has a double response</a:t>
            </a:r>
          </a:p>
          <a:p>
            <a:pPr lvl="1"/>
            <a:r>
              <a:rPr lang="en-US" sz="2400" dirty="0"/>
              <a:t>Positive and negative values at the beginning and end of the edges.</a:t>
            </a:r>
          </a:p>
          <a:p>
            <a:r>
              <a:rPr lang="en-US" sz="2800" dirty="0"/>
              <a:t>Lines should be thin with respect to the size of the detector</a:t>
            </a:r>
          </a:p>
        </p:txBody>
      </p:sp>
      <p:pic>
        <p:nvPicPr>
          <p:cNvPr id="5" name="Picture 4">
            <a:extLst>
              <a:ext uri="{FF2B5EF4-FFF2-40B4-BE49-F238E27FC236}">
                <a16:creationId xmlns:a16="http://schemas.microsoft.com/office/drawing/2014/main" id="{406707AE-7C55-E5C4-F168-AE100FD4A7D3}"/>
              </a:ext>
            </a:extLst>
          </p:cNvPr>
          <p:cNvPicPr>
            <a:picLocks noChangeAspect="1"/>
          </p:cNvPicPr>
          <p:nvPr/>
        </p:nvPicPr>
        <p:blipFill>
          <a:blip r:embed="rId2"/>
          <a:stretch>
            <a:fillRect/>
          </a:stretch>
        </p:blipFill>
        <p:spPr>
          <a:xfrm>
            <a:off x="3733800" y="762000"/>
            <a:ext cx="5276849" cy="5288788"/>
          </a:xfrm>
          <a:prstGeom prst="rect">
            <a:avLst/>
          </a:prstGeom>
        </p:spPr>
      </p:pic>
      <p:sp>
        <p:nvSpPr>
          <p:cNvPr id="7" name="TextBox 6">
            <a:extLst>
              <a:ext uri="{FF2B5EF4-FFF2-40B4-BE49-F238E27FC236}">
                <a16:creationId xmlns:a16="http://schemas.microsoft.com/office/drawing/2014/main" id="{68C71E9C-991F-BC59-EC30-F3E6FFA4D288}"/>
              </a:ext>
            </a:extLst>
          </p:cNvPr>
          <p:cNvSpPr txBox="1"/>
          <p:nvPr/>
        </p:nvSpPr>
        <p:spPr>
          <a:xfrm>
            <a:off x="1981200" y="6010870"/>
            <a:ext cx="7105648" cy="923330"/>
          </a:xfrm>
          <a:prstGeom prst="rect">
            <a:avLst/>
          </a:prstGeom>
          <a:noFill/>
        </p:spPr>
        <p:txBody>
          <a:bodyPr wrap="square">
            <a:spAutoFit/>
          </a:bodyPr>
          <a:lstStyle/>
          <a:p>
            <a:pPr algn="ctr"/>
            <a:r>
              <a:rPr lang="en-US" sz="1800" dirty="0">
                <a:solidFill>
                  <a:srgbClr val="7030A0"/>
                </a:solidFill>
              </a:rPr>
              <a:t>(a) Original image. (b) Laplacian image; the magnified section shows the positive/negative double-line effect characteristic of the Laplacian. (c) Absolute value of the Laplacian. (d) Positive values of the Laplacian</a:t>
            </a:r>
          </a:p>
        </p:txBody>
      </p:sp>
      <p:pic>
        <p:nvPicPr>
          <p:cNvPr id="9" name="Picture 8">
            <a:extLst>
              <a:ext uri="{FF2B5EF4-FFF2-40B4-BE49-F238E27FC236}">
                <a16:creationId xmlns:a16="http://schemas.microsoft.com/office/drawing/2014/main" id="{2C77D10B-2A01-BE4B-2F0A-10C2773DE679}"/>
              </a:ext>
            </a:extLst>
          </p:cNvPr>
          <p:cNvPicPr>
            <a:picLocks noChangeAspect="1"/>
          </p:cNvPicPr>
          <p:nvPr/>
        </p:nvPicPr>
        <p:blipFill>
          <a:blip r:embed="rId3"/>
          <a:stretch>
            <a:fillRect/>
          </a:stretch>
        </p:blipFill>
        <p:spPr>
          <a:xfrm>
            <a:off x="762000" y="6211888"/>
            <a:ext cx="671752" cy="688976"/>
          </a:xfrm>
          <a:prstGeom prst="rect">
            <a:avLst/>
          </a:prstGeom>
        </p:spPr>
      </p:pic>
    </p:spTree>
    <p:extLst>
      <p:ext uri="{BB962C8B-B14F-4D97-AF65-F5344CB8AC3E}">
        <p14:creationId xmlns:p14="http://schemas.microsoft.com/office/powerpoint/2010/main" val="4131070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ABDC4-B128-2F80-4C10-0B7B32F0E499}"/>
              </a:ext>
            </a:extLst>
          </p:cNvPr>
          <p:cNvSpPr>
            <a:spLocks noGrp="1"/>
          </p:cNvSpPr>
          <p:nvPr>
            <p:ph type="title"/>
          </p:nvPr>
        </p:nvSpPr>
        <p:spPr/>
        <p:txBody>
          <a:bodyPr/>
          <a:lstStyle/>
          <a:p>
            <a:r>
              <a:rPr lang="en-US" dirty="0"/>
              <a:t>Line Detection</a:t>
            </a:r>
          </a:p>
        </p:txBody>
      </p:sp>
      <p:sp>
        <p:nvSpPr>
          <p:cNvPr id="3" name="Content Placeholder 2">
            <a:extLst>
              <a:ext uri="{FF2B5EF4-FFF2-40B4-BE49-F238E27FC236}">
                <a16:creationId xmlns:a16="http://schemas.microsoft.com/office/drawing/2014/main" id="{E485F0A1-3CCE-6D01-A363-2A633FD2EEA2}"/>
              </a:ext>
            </a:extLst>
          </p:cNvPr>
          <p:cNvSpPr>
            <a:spLocks noGrp="1"/>
          </p:cNvSpPr>
          <p:nvPr>
            <p:ph idx="1"/>
          </p:nvPr>
        </p:nvSpPr>
        <p:spPr>
          <a:xfrm>
            <a:off x="457200" y="890589"/>
            <a:ext cx="8229600" cy="5434011"/>
          </a:xfrm>
        </p:spPr>
        <p:txBody>
          <a:bodyPr/>
          <a:lstStyle/>
          <a:p>
            <a:r>
              <a:rPr lang="en-US" dirty="0"/>
              <a:t>The Laplacian is isotropic.</a:t>
            </a:r>
          </a:p>
          <a:p>
            <a:r>
              <a:rPr lang="en-US" dirty="0"/>
              <a:t>Direction dependent filters localize 1 pixel thick lines at other orientations (0, 45, 90).</a:t>
            </a:r>
          </a:p>
        </p:txBody>
      </p:sp>
      <p:pic>
        <p:nvPicPr>
          <p:cNvPr id="5" name="Picture 4">
            <a:extLst>
              <a:ext uri="{FF2B5EF4-FFF2-40B4-BE49-F238E27FC236}">
                <a16:creationId xmlns:a16="http://schemas.microsoft.com/office/drawing/2014/main" id="{860B5A14-B163-CF2F-4955-600E35BECFA8}"/>
              </a:ext>
            </a:extLst>
          </p:cNvPr>
          <p:cNvPicPr>
            <a:picLocks noChangeAspect="1"/>
          </p:cNvPicPr>
          <p:nvPr/>
        </p:nvPicPr>
        <p:blipFill>
          <a:blip r:embed="rId2"/>
          <a:stretch>
            <a:fillRect/>
          </a:stretch>
        </p:blipFill>
        <p:spPr>
          <a:xfrm>
            <a:off x="838200" y="2681523"/>
            <a:ext cx="7848600" cy="2170732"/>
          </a:xfrm>
          <a:prstGeom prst="rect">
            <a:avLst/>
          </a:prstGeom>
        </p:spPr>
      </p:pic>
      <p:sp>
        <p:nvSpPr>
          <p:cNvPr id="7" name="TextBox 6">
            <a:extLst>
              <a:ext uri="{FF2B5EF4-FFF2-40B4-BE49-F238E27FC236}">
                <a16:creationId xmlns:a16="http://schemas.microsoft.com/office/drawing/2014/main" id="{2A6F8C27-8499-D6F0-C4CE-DC076A0A6505}"/>
              </a:ext>
            </a:extLst>
          </p:cNvPr>
          <p:cNvSpPr txBox="1"/>
          <p:nvPr/>
        </p:nvSpPr>
        <p:spPr>
          <a:xfrm>
            <a:off x="1066800" y="5105400"/>
            <a:ext cx="7620000" cy="1015663"/>
          </a:xfrm>
          <a:prstGeom prst="rect">
            <a:avLst/>
          </a:prstGeom>
          <a:noFill/>
        </p:spPr>
        <p:txBody>
          <a:bodyPr wrap="square">
            <a:spAutoFit/>
          </a:bodyPr>
          <a:lstStyle/>
          <a:p>
            <a:pPr algn="ctr"/>
            <a:r>
              <a:rPr lang="en-US" sz="2000" dirty="0">
                <a:solidFill>
                  <a:srgbClr val="7030A0"/>
                </a:solidFill>
              </a:rPr>
              <a:t>Line detection kernels. Detection angles are with respect to the axis system, with positive angles measured counterclockwise with respect to the (vertical) x-axis.</a:t>
            </a:r>
          </a:p>
        </p:txBody>
      </p:sp>
    </p:spTree>
    <p:extLst>
      <p:ext uri="{BB962C8B-B14F-4D97-AF65-F5344CB8AC3E}">
        <p14:creationId xmlns:p14="http://schemas.microsoft.com/office/powerpoint/2010/main" val="1364176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50F47-6E83-19B1-60B4-607B8990C20A}"/>
              </a:ext>
            </a:extLst>
          </p:cNvPr>
          <p:cNvSpPr>
            <a:spLocks noGrp="1"/>
          </p:cNvSpPr>
          <p:nvPr>
            <p:ph type="title"/>
          </p:nvPr>
        </p:nvSpPr>
        <p:spPr/>
        <p:txBody>
          <a:bodyPr/>
          <a:lstStyle/>
          <a:p>
            <a:r>
              <a:rPr lang="en-US" dirty="0"/>
              <a:t>Line Detection</a:t>
            </a:r>
          </a:p>
        </p:txBody>
      </p:sp>
      <p:sp>
        <p:nvSpPr>
          <p:cNvPr id="3" name="Content Placeholder 2">
            <a:extLst>
              <a:ext uri="{FF2B5EF4-FFF2-40B4-BE49-F238E27FC236}">
                <a16:creationId xmlns:a16="http://schemas.microsoft.com/office/drawing/2014/main" id="{4C1E72B8-0137-3D85-8D8F-328CB8C2487D}"/>
              </a:ext>
            </a:extLst>
          </p:cNvPr>
          <p:cNvSpPr>
            <a:spLocks noGrp="1"/>
          </p:cNvSpPr>
          <p:nvPr>
            <p:ph idx="1"/>
          </p:nvPr>
        </p:nvSpPr>
        <p:spPr>
          <a:xfrm>
            <a:off x="457200" y="914400"/>
            <a:ext cx="3505200" cy="5251449"/>
          </a:xfrm>
        </p:spPr>
        <p:txBody>
          <a:bodyPr/>
          <a:lstStyle/>
          <a:p>
            <a:pPr marL="0" indent="0" algn="just">
              <a:buNone/>
            </a:pPr>
            <a:r>
              <a:rPr lang="en-US" sz="2000" dirty="0">
                <a:solidFill>
                  <a:srgbClr val="7030A0"/>
                </a:solidFill>
              </a:rPr>
              <a:t>(a) Image of a wire-bond template. (b) Result of processing with the line detector kernel in Fig. 10.6 . (c) Zoomed view of the top left region of (b). (d) Zoomed view of the bottom right region of (b). (e) The image in (b) with all negative values set to zero. (f) All points (in white) whose values satisfied the condition where g is the image in (e) and (the maximum pixel value in the image minus 1). (The points in (f) were enlarged to make them easier to see.)</a:t>
            </a:r>
          </a:p>
        </p:txBody>
      </p:sp>
      <p:pic>
        <p:nvPicPr>
          <p:cNvPr id="5" name="Picture 4">
            <a:extLst>
              <a:ext uri="{FF2B5EF4-FFF2-40B4-BE49-F238E27FC236}">
                <a16:creationId xmlns:a16="http://schemas.microsoft.com/office/drawing/2014/main" id="{BE49A58E-D45B-9C4F-1EB7-E135E96AC33B}"/>
              </a:ext>
            </a:extLst>
          </p:cNvPr>
          <p:cNvPicPr>
            <a:picLocks noChangeAspect="1"/>
          </p:cNvPicPr>
          <p:nvPr/>
        </p:nvPicPr>
        <p:blipFill>
          <a:blip r:embed="rId2"/>
          <a:stretch>
            <a:fillRect/>
          </a:stretch>
        </p:blipFill>
        <p:spPr>
          <a:xfrm>
            <a:off x="4407581" y="731838"/>
            <a:ext cx="3619956" cy="5434011"/>
          </a:xfrm>
          <a:prstGeom prst="rect">
            <a:avLst/>
          </a:prstGeom>
        </p:spPr>
      </p:pic>
      <p:pic>
        <p:nvPicPr>
          <p:cNvPr id="7" name="Picture 6">
            <a:extLst>
              <a:ext uri="{FF2B5EF4-FFF2-40B4-BE49-F238E27FC236}">
                <a16:creationId xmlns:a16="http://schemas.microsoft.com/office/drawing/2014/main" id="{34BD5662-18FD-79D2-435E-33EDE093957E}"/>
              </a:ext>
            </a:extLst>
          </p:cNvPr>
          <p:cNvPicPr>
            <a:picLocks noChangeAspect="1"/>
          </p:cNvPicPr>
          <p:nvPr/>
        </p:nvPicPr>
        <p:blipFill rotWithShape="1">
          <a:blip r:embed="rId3"/>
          <a:srcRect r="70266" b="90614"/>
          <a:stretch/>
        </p:blipFill>
        <p:spPr>
          <a:xfrm>
            <a:off x="8365801" y="752620"/>
            <a:ext cx="701999" cy="901392"/>
          </a:xfrm>
          <a:prstGeom prst="rect">
            <a:avLst/>
          </a:prstGeom>
        </p:spPr>
      </p:pic>
    </p:spTree>
    <p:extLst>
      <p:ext uri="{BB962C8B-B14F-4D97-AF65-F5344CB8AC3E}">
        <p14:creationId xmlns:p14="http://schemas.microsoft.com/office/powerpoint/2010/main" val="3737599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4BE89-7EB1-1DB8-2E3C-C415FA20488E}"/>
              </a:ext>
            </a:extLst>
          </p:cNvPr>
          <p:cNvSpPr>
            <a:spLocks noGrp="1"/>
          </p:cNvSpPr>
          <p:nvPr>
            <p:ph type="title"/>
          </p:nvPr>
        </p:nvSpPr>
        <p:spPr/>
        <p:txBody>
          <a:bodyPr/>
          <a:lstStyle/>
          <a:p>
            <a:r>
              <a:rPr lang="en-US" dirty="0"/>
              <a:t>Edge Detection</a:t>
            </a:r>
          </a:p>
        </p:txBody>
      </p:sp>
      <p:sp>
        <p:nvSpPr>
          <p:cNvPr id="3" name="Content Placeholder 2">
            <a:extLst>
              <a:ext uri="{FF2B5EF4-FFF2-40B4-BE49-F238E27FC236}">
                <a16:creationId xmlns:a16="http://schemas.microsoft.com/office/drawing/2014/main" id="{14DBF991-BDF4-9E36-3C8E-93E9483CCC4A}"/>
              </a:ext>
            </a:extLst>
          </p:cNvPr>
          <p:cNvSpPr>
            <a:spLocks noGrp="1"/>
          </p:cNvSpPr>
          <p:nvPr>
            <p:ph idx="1"/>
          </p:nvPr>
        </p:nvSpPr>
        <p:spPr>
          <a:xfrm>
            <a:off x="457200" y="990600"/>
            <a:ext cx="8229600" cy="5175249"/>
          </a:xfrm>
        </p:spPr>
        <p:txBody>
          <a:bodyPr/>
          <a:lstStyle/>
          <a:p>
            <a:r>
              <a:rPr lang="en-US" sz="2800" dirty="0"/>
              <a:t>What is an edge:</a:t>
            </a:r>
          </a:p>
          <a:p>
            <a:pPr lvl="1"/>
            <a:r>
              <a:rPr lang="en-US" sz="2400" dirty="0"/>
              <a:t>Edges are significant local changes of intensity in an image.</a:t>
            </a:r>
          </a:p>
          <a:p>
            <a:pPr lvl="1"/>
            <a:r>
              <a:rPr lang="en-US" sz="2400" dirty="0"/>
              <a:t>Edges typically occur on the boundary between two different regions in an image.</a:t>
            </a:r>
          </a:p>
          <a:p>
            <a:r>
              <a:rPr lang="en-US" sz="2800" dirty="0"/>
              <a:t>Goal of edge detection:</a:t>
            </a:r>
          </a:p>
          <a:p>
            <a:pPr lvl="1"/>
            <a:r>
              <a:rPr lang="en-US" sz="2400" dirty="0"/>
              <a:t>Produce a line drawing of a scene from an image of that scene.</a:t>
            </a:r>
          </a:p>
          <a:p>
            <a:pPr lvl="1"/>
            <a:r>
              <a:rPr lang="en-US" sz="2400" dirty="0"/>
              <a:t>Important features can be extracted from the edges of an image (e.g., corners, lines, curves).</a:t>
            </a:r>
          </a:p>
          <a:p>
            <a:pPr lvl="1"/>
            <a:r>
              <a:rPr lang="en-US" sz="2400" dirty="0"/>
              <a:t>These features are used by higher-level computer vision algorithms (e.g., recognition).</a:t>
            </a:r>
            <a:endParaRPr lang="en-US" sz="2800" dirty="0"/>
          </a:p>
        </p:txBody>
      </p:sp>
    </p:spTree>
    <p:extLst>
      <p:ext uri="{BB962C8B-B14F-4D97-AF65-F5344CB8AC3E}">
        <p14:creationId xmlns:p14="http://schemas.microsoft.com/office/powerpoint/2010/main" val="3918007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4BE89-7EB1-1DB8-2E3C-C415FA20488E}"/>
              </a:ext>
            </a:extLst>
          </p:cNvPr>
          <p:cNvSpPr>
            <a:spLocks noGrp="1"/>
          </p:cNvSpPr>
          <p:nvPr>
            <p:ph type="title"/>
          </p:nvPr>
        </p:nvSpPr>
        <p:spPr/>
        <p:txBody>
          <a:bodyPr/>
          <a:lstStyle/>
          <a:p>
            <a:r>
              <a:rPr lang="en-US" dirty="0"/>
              <a:t>Edge Detection</a:t>
            </a:r>
          </a:p>
        </p:txBody>
      </p:sp>
      <p:sp>
        <p:nvSpPr>
          <p:cNvPr id="3" name="Content Placeholder 2">
            <a:extLst>
              <a:ext uri="{FF2B5EF4-FFF2-40B4-BE49-F238E27FC236}">
                <a16:creationId xmlns:a16="http://schemas.microsoft.com/office/drawing/2014/main" id="{14DBF991-BDF4-9E36-3C8E-93E9483CCC4A}"/>
              </a:ext>
            </a:extLst>
          </p:cNvPr>
          <p:cNvSpPr>
            <a:spLocks noGrp="1"/>
          </p:cNvSpPr>
          <p:nvPr>
            <p:ph idx="1"/>
          </p:nvPr>
        </p:nvSpPr>
        <p:spPr>
          <a:xfrm>
            <a:off x="457200" y="990600"/>
            <a:ext cx="8229600" cy="5175249"/>
          </a:xfrm>
        </p:spPr>
        <p:txBody>
          <a:bodyPr/>
          <a:lstStyle/>
          <a:p>
            <a:r>
              <a:rPr lang="en-US" dirty="0"/>
              <a:t>Edge models:</a:t>
            </a:r>
          </a:p>
          <a:p>
            <a:pPr lvl="1"/>
            <a:r>
              <a:rPr lang="en-US" dirty="0"/>
              <a:t>Ideally, edges should be 1 pixel thin.</a:t>
            </a:r>
          </a:p>
          <a:p>
            <a:pPr lvl="1"/>
            <a:r>
              <a:rPr lang="en-US" dirty="0"/>
              <a:t>In practice, they are blurred and noisy.</a:t>
            </a:r>
          </a:p>
        </p:txBody>
      </p:sp>
      <p:pic>
        <p:nvPicPr>
          <p:cNvPr id="5" name="Picture 4">
            <a:extLst>
              <a:ext uri="{FF2B5EF4-FFF2-40B4-BE49-F238E27FC236}">
                <a16:creationId xmlns:a16="http://schemas.microsoft.com/office/drawing/2014/main" id="{AA3B399A-8B20-99FE-9748-FAF058B12D00}"/>
              </a:ext>
            </a:extLst>
          </p:cNvPr>
          <p:cNvPicPr>
            <a:picLocks noChangeAspect="1"/>
          </p:cNvPicPr>
          <p:nvPr/>
        </p:nvPicPr>
        <p:blipFill>
          <a:blip r:embed="rId2"/>
          <a:stretch>
            <a:fillRect/>
          </a:stretch>
        </p:blipFill>
        <p:spPr>
          <a:xfrm>
            <a:off x="285750" y="3095625"/>
            <a:ext cx="8572500" cy="1933575"/>
          </a:xfrm>
          <a:prstGeom prst="rect">
            <a:avLst/>
          </a:prstGeom>
        </p:spPr>
      </p:pic>
      <p:sp>
        <p:nvSpPr>
          <p:cNvPr id="7" name="TextBox 6">
            <a:extLst>
              <a:ext uri="{FF2B5EF4-FFF2-40B4-BE49-F238E27FC236}">
                <a16:creationId xmlns:a16="http://schemas.microsoft.com/office/drawing/2014/main" id="{CADBD339-AE8F-E7F5-CBBE-6F13B9B39F7B}"/>
              </a:ext>
            </a:extLst>
          </p:cNvPr>
          <p:cNvSpPr txBox="1"/>
          <p:nvPr/>
        </p:nvSpPr>
        <p:spPr>
          <a:xfrm>
            <a:off x="457200" y="5411348"/>
            <a:ext cx="8572500" cy="707886"/>
          </a:xfrm>
          <a:prstGeom prst="rect">
            <a:avLst/>
          </a:prstGeom>
          <a:noFill/>
        </p:spPr>
        <p:txBody>
          <a:bodyPr wrap="square">
            <a:spAutoFit/>
          </a:bodyPr>
          <a:lstStyle/>
          <a:p>
            <a:pPr algn="ctr"/>
            <a:r>
              <a:rPr lang="en-US" sz="2000" dirty="0">
                <a:solidFill>
                  <a:srgbClr val="7030A0"/>
                </a:solidFill>
                <a:latin typeface="+mj-lt"/>
              </a:rPr>
              <a:t>From left to right, models (ideal representations) of a step, a ramp, and a roof edge, and their corresponding intensity profiles.</a:t>
            </a:r>
          </a:p>
        </p:txBody>
      </p:sp>
    </p:spTree>
    <p:extLst>
      <p:ext uri="{BB962C8B-B14F-4D97-AF65-F5344CB8AC3E}">
        <p14:creationId xmlns:p14="http://schemas.microsoft.com/office/powerpoint/2010/main" val="4159014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1ABD6-20CD-4885-1C39-514C4976FFD1}"/>
              </a:ext>
            </a:extLst>
          </p:cNvPr>
          <p:cNvSpPr>
            <a:spLocks noGrp="1"/>
          </p:cNvSpPr>
          <p:nvPr>
            <p:ph type="title"/>
          </p:nvPr>
        </p:nvSpPr>
        <p:spPr/>
        <p:txBody>
          <a:bodyPr/>
          <a:lstStyle/>
          <a:p>
            <a:r>
              <a:rPr lang="en-US" dirty="0"/>
              <a:t>Edge Detection</a:t>
            </a:r>
          </a:p>
        </p:txBody>
      </p:sp>
      <p:sp>
        <p:nvSpPr>
          <p:cNvPr id="3" name="Content Placeholder 2">
            <a:extLst>
              <a:ext uri="{FF2B5EF4-FFF2-40B4-BE49-F238E27FC236}">
                <a16:creationId xmlns:a16="http://schemas.microsoft.com/office/drawing/2014/main" id="{E519FBE9-2800-163A-8D4F-CFC498E9A5E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EFACFC4-6C15-5E5B-8D05-9A5AD126AEFE}"/>
              </a:ext>
            </a:extLst>
          </p:cNvPr>
          <p:cNvPicPr>
            <a:picLocks noChangeAspect="1"/>
          </p:cNvPicPr>
          <p:nvPr/>
        </p:nvPicPr>
        <p:blipFill>
          <a:blip r:embed="rId2"/>
          <a:stretch>
            <a:fillRect/>
          </a:stretch>
        </p:blipFill>
        <p:spPr>
          <a:xfrm>
            <a:off x="987613" y="821711"/>
            <a:ext cx="7269696" cy="5370961"/>
          </a:xfrm>
          <a:prstGeom prst="rect">
            <a:avLst/>
          </a:prstGeom>
        </p:spPr>
      </p:pic>
      <p:sp>
        <p:nvSpPr>
          <p:cNvPr id="7" name="TextBox 6">
            <a:extLst>
              <a:ext uri="{FF2B5EF4-FFF2-40B4-BE49-F238E27FC236}">
                <a16:creationId xmlns:a16="http://schemas.microsoft.com/office/drawing/2014/main" id="{34B39B12-E426-00FB-0421-4278E70B5D90}"/>
              </a:ext>
            </a:extLst>
          </p:cNvPr>
          <p:cNvSpPr txBox="1"/>
          <p:nvPr/>
        </p:nvSpPr>
        <p:spPr>
          <a:xfrm>
            <a:off x="76200" y="5029200"/>
            <a:ext cx="4897582" cy="1200329"/>
          </a:xfrm>
          <a:prstGeom prst="rect">
            <a:avLst/>
          </a:prstGeom>
          <a:noFill/>
        </p:spPr>
        <p:txBody>
          <a:bodyPr wrap="square">
            <a:spAutoFit/>
          </a:bodyPr>
          <a:lstStyle/>
          <a:p>
            <a:pPr algn="ctr"/>
            <a:r>
              <a:rPr lang="en-US" sz="1800" dirty="0">
                <a:solidFill>
                  <a:srgbClr val="7030A0"/>
                </a:solidFill>
                <a:latin typeface="+mj-lt"/>
              </a:rPr>
              <a:t>(a) Two regions of constant intensity separated by an ideal ramp edge. (b) Detail near the edge, showing a horizontal intensity profile, and its first and second derivatives.</a:t>
            </a:r>
          </a:p>
        </p:txBody>
      </p:sp>
      <p:pic>
        <p:nvPicPr>
          <p:cNvPr id="9" name="Picture 8">
            <a:extLst>
              <a:ext uri="{FF2B5EF4-FFF2-40B4-BE49-F238E27FC236}">
                <a16:creationId xmlns:a16="http://schemas.microsoft.com/office/drawing/2014/main" id="{F3EEA206-6B38-195B-0C42-5C483197BB09}"/>
              </a:ext>
            </a:extLst>
          </p:cNvPr>
          <p:cNvPicPr>
            <a:picLocks noChangeAspect="1"/>
          </p:cNvPicPr>
          <p:nvPr/>
        </p:nvPicPr>
        <p:blipFill>
          <a:blip r:embed="rId3"/>
          <a:stretch>
            <a:fillRect/>
          </a:stretch>
        </p:blipFill>
        <p:spPr>
          <a:xfrm>
            <a:off x="88995" y="1143000"/>
            <a:ext cx="800100" cy="533400"/>
          </a:xfrm>
          <a:prstGeom prst="rect">
            <a:avLst/>
          </a:prstGeom>
        </p:spPr>
      </p:pic>
    </p:spTree>
    <p:extLst>
      <p:ext uri="{BB962C8B-B14F-4D97-AF65-F5344CB8AC3E}">
        <p14:creationId xmlns:p14="http://schemas.microsoft.com/office/powerpoint/2010/main" val="28064606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1ABD6-20CD-4885-1C39-514C4976FFD1}"/>
              </a:ext>
            </a:extLst>
          </p:cNvPr>
          <p:cNvSpPr>
            <a:spLocks noGrp="1"/>
          </p:cNvSpPr>
          <p:nvPr>
            <p:ph type="title"/>
          </p:nvPr>
        </p:nvSpPr>
        <p:spPr/>
        <p:txBody>
          <a:bodyPr/>
          <a:lstStyle/>
          <a:p>
            <a:r>
              <a:rPr lang="en-US" dirty="0"/>
              <a:t>Edge Detection</a:t>
            </a:r>
          </a:p>
        </p:txBody>
      </p:sp>
      <p:sp>
        <p:nvSpPr>
          <p:cNvPr id="3" name="Content Placeholder 2">
            <a:extLst>
              <a:ext uri="{FF2B5EF4-FFF2-40B4-BE49-F238E27FC236}">
                <a16:creationId xmlns:a16="http://schemas.microsoft.com/office/drawing/2014/main" id="{B5192D5C-8212-7C92-9EDB-019227B43E46}"/>
              </a:ext>
            </a:extLst>
          </p:cNvPr>
          <p:cNvSpPr>
            <a:spLocks noGrp="1"/>
          </p:cNvSpPr>
          <p:nvPr>
            <p:ph idx="1"/>
          </p:nvPr>
        </p:nvSpPr>
        <p:spPr>
          <a:xfrm>
            <a:off x="457200" y="731838"/>
            <a:ext cx="4114800" cy="5434011"/>
          </a:xfrm>
        </p:spPr>
        <p:txBody>
          <a:bodyPr/>
          <a:lstStyle/>
          <a:p>
            <a:r>
              <a:rPr lang="en-US" dirty="0"/>
              <a:t>Edge point detection</a:t>
            </a:r>
          </a:p>
          <a:p>
            <a:pPr lvl="1"/>
            <a:r>
              <a:rPr lang="en-US" dirty="0"/>
              <a:t>Magnitude of the first derivative.</a:t>
            </a:r>
          </a:p>
          <a:p>
            <a:pPr lvl="1"/>
            <a:r>
              <a:rPr lang="en-US" dirty="0"/>
              <a:t>Sign change of the second derivative.</a:t>
            </a:r>
          </a:p>
        </p:txBody>
      </p:sp>
      <p:pic>
        <p:nvPicPr>
          <p:cNvPr id="5" name="Picture 4">
            <a:extLst>
              <a:ext uri="{FF2B5EF4-FFF2-40B4-BE49-F238E27FC236}">
                <a16:creationId xmlns:a16="http://schemas.microsoft.com/office/drawing/2014/main" id="{EEFACFC4-6C15-5E5B-8D05-9A5AD126AEFE}"/>
              </a:ext>
            </a:extLst>
          </p:cNvPr>
          <p:cNvPicPr>
            <a:picLocks noChangeAspect="1"/>
          </p:cNvPicPr>
          <p:nvPr/>
        </p:nvPicPr>
        <p:blipFill>
          <a:blip r:embed="rId2"/>
          <a:stretch>
            <a:fillRect/>
          </a:stretch>
        </p:blipFill>
        <p:spPr>
          <a:xfrm>
            <a:off x="4522017" y="821711"/>
            <a:ext cx="4354120" cy="3216889"/>
          </a:xfrm>
          <a:prstGeom prst="rect">
            <a:avLst/>
          </a:prstGeom>
        </p:spPr>
      </p:pic>
      <p:sp>
        <p:nvSpPr>
          <p:cNvPr id="4" name="Content Placeholder 2">
            <a:extLst>
              <a:ext uri="{FF2B5EF4-FFF2-40B4-BE49-F238E27FC236}">
                <a16:creationId xmlns:a16="http://schemas.microsoft.com/office/drawing/2014/main" id="{CBE2F5D5-2A6F-4C4B-40CA-15402BB000FE}"/>
              </a:ext>
            </a:extLst>
          </p:cNvPr>
          <p:cNvSpPr txBox="1">
            <a:spLocks/>
          </p:cNvSpPr>
          <p:nvPr/>
        </p:nvSpPr>
        <p:spPr bwMode="auto">
          <a:xfrm>
            <a:off x="457200" y="3671272"/>
            <a:ext cx="8229600" cy="2494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4488" indent="-344488" algn="l" rtl="0" eaLnBrk="0" fontAlgn="base" hangingPunct="0">
              <a:spcBef>
                <a:spcPct val="20000"/>
              </a:spcBef>
              <a:spcAft>
                <a:spcPct val="0"/>
              </a:spcAft>
              <a:buClr>
                <a:schemeClr val="accent1"/>
              </a:buClr>
              <a:buSzPct val="85000"/>
              <a:buFont typeface="Wingdings" panose="05000000000000000000" pitchFamily="2" charset="2"/>
              <a:buChar char="Ø"/>
              <a:defRPr sz="3200" kern="1200">
                <a:solidFill>
                  <a:srgbClr val="595959"/>
                </a:solidFill>
                <a:latin typeface="+mn-lt"/>
                <a:ea typeface="+mn-ea"/>
                <a:cs typeface="+mn-cs"/>
              </a:defRPr>
            </a:lvl1pPr>
            <a:lvl2pPr marL="622300" indent="-347663" algn="l" rtl="0" eaLnBrk="0" fontAlgn="base" hangingPunct="0">
              <a:spcBef>
                <a:spcPct val="20000"/>
              </a:spcBef>
              <a:spcAft>
                <a:spcPct val="0"/>
              </a:spcAft>
              <a:buClr>
                <a:schemeClr val="accent1"/>
              </a:buClr>
              <a:buSzPct val="85000"/>
              <a:buFont typeface="Wingdings" panose="05000000000000000000" pitchFamily="2" charset="2"/>
              <a:buChar char="ü"/>
              <a:defRPr sz="2800" kern="1200">
                <a:solidFill>
                  <a:srgbClr val="595959"/>
                </a:solidFill>
                <a:latin typeface="+mn-lt"/>
                <a:ea typeface="+mn-ea"/>
                <a:cs typeface="+mn-cs"/>
              </a:defRPr>
            </a:lvl2pPr>
            <a:lvl3pPr marL="546100" indent="76200" algn="l" rtl="0" eaLnBrk="0" fontAlgn="base" hangingPunct="0">
              <a:spcBef>
                <a:spcPct val="20000"/>
              </a:spcBef>
              <a:spcAft>
                <a:spcPct val="0"/>
              </a:spcAft>
              <a:buClr>
                <a:schemeClr val="accent1"/>
              </a:buClr>
              <a:buSzPct val="90000"/>
              <a:buFont typeface="Arial" panose="020B0604020202020204" pitchFamily="34" charset="0"/>
              <a:buNone/>
              <a:defRPr sz="2400" kern="1200">
                <a:solidFill>
                  <a:srgbClr val="595959"/>
                </a:solidFill>
                <a:latin typeface="+mn-lt"/>
                <a:ea typeface="+mn-ea"/>
                <a:cs typeface="+mn-cs"/>
              </a:defRPr>
            </a:lvl3pPr>
            <a:lvl4pPr marL="822325" indent="0" algn="l" rtl="0" eaLnBrk="0" fontAlgn="base" hangingPunct="0">
              <a:spcBef>
                <a:spcPct val="20000"/>
              </a:spcBef>
              <a:spcAft>
                <a:spcPct val="0"/>
              </a:spcAft>
              <a:buClr>
                <a:schemeClr val="accent1"/>
              </a:buClr>
              <a:buFont typeface="Arial" panose="020B0604020202020204" pitchFamily="34" charset="0"/>
              <a:buNone/>
              <a:defRPr sz="2000" kern="1200">
                <a:solidFill>
                  <a:srgbClr val="595959"/>
                </a:solidFill>
                <a:latin typeface="+mn-lt"/>
                <a:ea typeface="+mn-ea"/>
                <a:cs typeface="+mn-cs"/>
              </a:defRPr>
            </a:lvl4pPr>
            <a:lvl5pPr marL="1050925" indent="0" algn="l" rtl="0" eaLnBrk="0" fontAlgn="base" hangingPunct="0">
              <a:spcBef>
                <a:spcPct val="20000"/>
              </a:spcBef>
              <a:spcAft>
                <a:spcPct val="0"/>
              </a:spcAft>
              <a:buClr>
                <a:schemeClr val="accent1"/>
              </a:buClr>
              <a:buSzPct val="100000"/>
              <a:buFont typeface="Arial" panose="020B0604020202020204" pitchFamily="34" charset="0"/>
              <a:buNone/>
              <a:defRPr sz="1800" kern="1200">
                <a:solidFill>
                  <a:srgbClr val="595959"/>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a:t>Observations:</a:t>
            </a:r>
          </a:p>
          <a:p>
            <a:pPr lvl="1"/>
            <a:r>
              <a:rPr lang="en-US" dirty="0"/>
              <a:t>Second derivative produces two values for an edge (undesirable).</a:t>
            </a:r>
          </a:p>
          <a:p>
            <a:pPr lvl="1"/>
            <a:r>
              <a:rPr lang="en-US" dirty="0"/>
              <a:t>Its zero crossings may be used to locate the center of thick edges.</a:t>
            </a:r>
          </a:p>
        </p:txBody>
      </p:sp>
    </p:spTree>
    <p:extLst>
      <p:ext uri="{BB962C8B-B14F-4D97-AF65-F5344CB8AC3E}">
        <p14:creationId xmlns:p14="http://schemas.microsoft.com/office/powerpoint/2010/main" val="2720780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60E73-779F-98AC-B766-1623F694E9F8}"/>
              </a:ext>
            </a:extLst>
          </p:cNvPr>
          <p:cNvSpPr>
            <a:spLocks noGrp="1"/>
          </p:cNvSpPr>
          <p:nvPr>
            <p:ph type="title"/>
          </p:nvPr>
        </p:nvSpPr>
        <p:spPr/>
        <p:txBody>
          <a:bodyPr/>
          <a:lstStyle/>
          <a:p>
            <a:r>
              <a:rPr lang="en-US" dirty="0"/>
              <a:t>Edge Model and Noise</a:t>
            </a:r>
          </a:p>
        </p:txBody>
      </p:sp>
      <p:sp>
        <p:nvSpPr>
          <p:cNvPr id="3" name="Content Placeholder 2">
            <a:extLst>
              <a:ext uri="{FF2B5EF4-FFF2-40B4-BE49-F238E27FC236}">
                <a16:creationId xmlns:a16="http://schemas.microsoft.com/office/drawing/2014/main" id="{633238F7-369F-7AC4-41F2-0C3B98FE03EE}"/>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E10136D0-4580-EDFD-5918-E3BCE721AC83}"/>
              </a:ext>
            </a:extLst>
          </p:cNvPr>
          <p:cNvPicPr>
            <a:picLocks noChangeAspect="1"/>
          </p:cNvPicPr>
          <p:nvPr/>
        </p:nvPicPr>
        <p:blipFill>
          <a:blip r:embed="rId2"/>
          <a:stretch>
            <a:fillRect/>
          </a:stretch>
        </p:blipFill>
        <p:spPr>
          <a:xfrm>
            <a:off x="1034110" y="838200"/>
            <a:ext cx="7283892" cy="5334000"/>
          </a:xfrm>
          <a:prstGeom prst="rect">
            <a:avLst/>
          </a:prstGeom>
        </p:spPr>
      </p:pic>
    </p:spTree>
    <p:extLst>
      <p:ext uri="{BB962C8B-B14F-4D97-AF65-F5344CB8AC3E}">
        <p14:creationId xmlns:p14="http://schemas.microsoft.com/office/powerpoint/2010/main" val="4030033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2EFA1412-D466-23D9-521D-8A238EACC22C}"/>
              </a:ext>
            </a:extLst>
          </p:cNvPr>
          <p:cNvSpPr>
            <a:spLocks noGrp="1" noChangeArrowheads="1"/>
          </p:cNvSpPr>
          <p:nvPr>
            <p:ph type="title"/>
          </p:nvPr>
        </p:nvSpPr>
        <p:spPr/>
        <p:txBody>
          <a:bodyPr/>
          <a:lstStyle/>
          <a:p>
            <a:pPr eaLnBrk="1" hangingPunct="1"/>
            <a:r>
              <a:rPr lang="en-US" altLang="en-US" dirty="0"/>
              <a:t>Image Segmentation</a:t>
            </a:r>
          </a:p>
        </p:txBody>
      </p:sp>
      <p:sp>
        <p:nvSpPr>
          <p:cNvPr id="8195" name="Rectangle 3">
            <a:extLst>
              <a:ext uri="{FF2B5EF4-FFF2-40B4-BE49-F238E27FC236}">
                <a16:creationId xmlns:a16="http://schemas.microsoft.com/office/drawing/2014/main" id="{398425DC-15D6-A64A-6B09-667D436ABB0D}"/>
              </a:ext>
            </a:extLst>
          </p:cNvPr>
          <p:cNvSpPr>
            <a:spLocks noGrp="1" noChangeArrowheads="1"/>
          </p:cNvSpPr>
          <p:nvPr>
            <p:ph idx="1"/>
          </p:nvPr>
        </p:nvSpPr>
        <p:spPr>
          <a:xfrm>
            <a:off x="457200" y="914400"/>
            <a:ext cx="8229600" cy="5251449"/>
          </a:xfrm>
        </p:spPr>
        <p:txBody>
          <a:bodyPr/>
          <a:lstStyle/>
          <a:p>
            <a:pPr eaLnBrk="1" hangingPunct="1">
              <a:spcBef>
                <a:spcPts val="600"/>
              </a:spcBef>
            </a:pPr>
            <a:r>
              <a:rPr lang="en-US" altLang="en-US" dirty="0"/>
              <a:t>Obtain a compact representation of the image to be used for further processing.</a:t>
            </a:r>
          </a:p>
          <a:p>
            <a:pPr eaLnBrk="1" hangingPunct="1">
              <a:spcBef>
                <a:spcPts val="600"/>
              </a:spcBef>
            </a:pPr>
            <a:r>
              <a:rPr lang="en-US" altLang="en-US" dirty="0"/>
              <a:t>Group together similar pixels</a:t>
            </a:r>
          </a:p>
          <a:p>
            <a:pPr eaLnBrk="1" hangingPunct="1">
              <a:spcBef>
                <a:spcPts val="600"/>
              </a:spcBef>
            </a:pPr>
            <a:r>
              <a:rPr lang="en-US" altLang="en-US" dirty="0"/>
              <a:t>Image intensity is not sufficient to perform semantic segmentation</a:t>
            </a:r>
          </a:p>
          <a:p>
            <a:pPr lvl="1" eaLnBrk="1" hangingPunct="1">
              <a:spcBef>
                <a:spcPts val="600"/>
              </a:spcBef>
            </a:pPr>
            <a:r>
              <a:rPr lang="en-US" altLang="en-US" dirty="0"/>
              <a:t>Object recognition</a:t>
            </a:r>
          </a:p>
          <a:p>
            <a:pPr lvl="2" eaLnBrk="1" hangingPunct="1">
              <a:spcBef>
                <a:spcPts val="600"/>
              </a:spcBef>
            </a:pPr>
            <a:r>
              <a:rPr lang="en-US" altLang="en-US" dirty="0"/>
              <a:t>Decompose objects to simple tokens (line segments, spots, corners)</a:t>
            </a:r>
          </a:p>
          <a:p>
            <a:pPr lvl="1" eaLnBrk="1" hangingPunct="1">
              <a:spcBef>
                <a:spcPts val="600"/>
              </a:spcBef>
            </a:pPr>
            <a:r>
              <a:rPr lang="en-US" altLang="en-US" dirty="0"/>
              <a:t>Finding buildings in images</a:t>
            </a:r>
          </a:p>
          <a:p>
            <a:pPr lvl="2" eaLnBrk="1" hangingPunct="1">
              <a:spcBef>
                <a:spcPts val="600"/>
              </a:spcBef>
            </a:pPr>
            <a:r>
              <a:rPr lang="en-US" altLang="en-US" dirty="0"/>
              <a:t>Fit polygons and determine surface orientations.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60E73-779F-98AC-B766-1623F694E9F8}"/>
              </a:ext>
            </a:extLst>
          </p:cNvPr>
          <p:cNvSpPr>
            <a:spLocks noGrp="1"/>
          </p:cNvSpPr>
          <p:nvPr>
            <p:ph type="title"/>
          </p:nvPr>
        </p:nvSpPr>
        <p:spPr/>
        <p:txBody>
          <a:bodyPr/>
          <a:lstStyle/>
          <a:p>
            <a:r>
              <a:rPr lang="en-US" dirty="0"/>
              <a:t>Edge Model and Noise</a:t>
            </a:r>
          </a:p>
        </p:txBody>
      </p:sp>
      <p:sp>
        <p:nvSpPr>
          <p:cNvPr id="3" name="Content Placeholder 2">
            <a:extLst>
              <a:ext uri="{FF2B5EF4-FFF2-40B4-BE49-F238E27FC236}">
                <a16:creationId xmlns:a16="http://schemas.microsoft.com/office/drawing/2014/main" id="{610F2309-B495-DD99-59C1-38CA5EA8F71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20F22DA-73C5-C6D4-F7C5-6CC41EBE7C4A}"/>
              </a:ext>
            </a:extLst>
          </p:cNvPr>
          <p:cNvPicPr>
            <a:picLocks noChangeAspect="1"/>
          </p:cNvPicPr>
          <p:nvPr/>
        </p:nvPicPr>
        <p:blipFill>
          <a:blip r:embed="rId2"/>
          <a:stretch>
            <a:fillRect/>
          </a:stretch>
        </p:blipFill>
        <p:spPr>
          <a:xfrm>
            <a:off x="975785" y="731838"/>
            <a:ext cx="7253816" cy="5440362"/>
          </a:xfrm>
          <a:prstGeom prst="rect">
            <a:avLst/>
          </a:prstGeom>
        </p:spPr>
      </p:pic>
    </p:spTree>
    <p:extLst>
      <p:ext uri="{BB962C8B-B14F-4D97-AF65-F5344CB8AC3E}">
        <p14:creationId xmlns:p14="http://schemas.microsoft.com/office/powerpoint/2010/main" val="11801775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6AD40-0BA9-A510-5D07-5501421FC2DB}"/>
              </a:ext>
            </a:extLst>
          </p:cNvPr>
          <p:cNvSpPr>
            <a:spLocks noGrp="1"/>
          </p:cNvSpPr>
          <p:nvPr>
            <p:ph type="title"/>
          </p:nvPr>
        </p:nvSpPr>
        <p:spPr/>
        <p:txBody>
          <a:bodyPr>
            <a:normAutofit/>
          </a:bodyPr>
          <a:lstStyle/>
          <a:p>
            <a:r>
              <a:rPr lang="en-US" dirty="0"/>
              <a:t>Fundamental Steps in Edge Detection</a:t>
            </a:r>
          </a:p>
        </p:txBody>
      </p:sp>
      <p:sp>
        <p:nvSpPr>
          <p:cNvPr id="3" name="Content Placeholder 2">
            <a:extLst>
              <a:ext uri="{FF2B5EF4-FFF2-40B4-BE49-F238E27FC236}">
                <a16:creationId xmlns:a16="http://schemas.microsoft.com/office/drawing/2014/main" id="{799A3E41-DB44-7A3C-7892-192D19D170AF}"/>
              </a:ext>
            </a:extLst>
          </p:cNvPr>
          <p:cNvSpPr>
            <a:spLocks noGrp="1"/>
          </p:cNvSpPr>
          <p:nvPr>
            <p:ph idx="1"/>
          </p:nvPr>
        </p:nvSpPr>
        <p:spPr>
          <a:xfrm>
            <a:off x="457200" y="1066800"/>
            <a:ext cx="8229600" cy="5099049"/>
          </a:xfrm>
        </p:spPr>
        <p:txBody>
          <a:bodyPr/>
          <a:lstStyle/>
          <a:p>
            <a:r>
              <a:rPr lang="en-US" dirty="0"/>
              <a:t>Image smoothing for noise reduction.</a:t>
            </a:r>
          </a:p>
          <a:p>
            <a:pPr lvl="1"/>
            <a:r>
              <a:rPr lang="en-US" dirty="0"/>
              <a:t>Derivatives are very sensitive to noise.</a:t>
            </a:r>
          </a:p>
          <a:p>
            <a:r>
              <a:rPr lang="en-US" dirty="0"/>
              <a:t>Detection of candidate edge points.</a:t>
            </a:r>
          </a:p>
          <a:p>
            <a:r>
              <a:rPr lang="en-US" dirty="0"/>
              <a:t>Edge localization.</a:t>
            </a:r>
          </a:p>
          <a:p>
            <a:pPr lvl="1"/>
            <a:r>
              <a:rPr lang="en-US" dirty="0"/>
              <a:t>Selection of the points that are true members of the set of points comprising the edge.</a:t>
            </a:r>
          </a:p>
        </p:txBody>
      </p:sp>
    </p:spTree>
    <p:extLst>
      <p:ext uri="{BB962C8B-B14F-4D97-AF65-F5344CB8AC3E}">
        <p14:creationId xmlns:p14="http://schemas.microsoft.com/office/powerpoint/2010/main" val="32769486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AC93A-6DF8-9165-22FD-868D627F8D4D}"/>
              </a:ext>
            </a:extLst>
          </p:cNvPr>
          <p:cNvSpPr>
            <a:spLocks noGrp="1"/>
          </p:cNvSpPr>
          <p:nvPr>
            <p:ph type="title"/>
          </p:nvPr>
        </p:nvSpPr>
        <p:spPr/>
        <p:txBody>
          <a:bodyPr/>
          <a:lstStyle/>
          <a:p>
            <a:r>
              <a:rPr lang="en-US" dirty="0"/>
              <a:t>Image Gradient</a:t>
            </a:r>
          </a:p>
        </p:txBody>
      </p:sp>
      <p:sp>
        <p:nvSpPr>
          <p:cNvPr id="3" name="Content Placeholder 2">
            <a:extLst>
              <a:ext uri="{FF2B5EF4-FFF2-40B4-BE49-F238E27FC236}">
                <a16:creationId xmlns:a16="http://schemas.microsoft.com/office/drawing/2014/main" id="{C3B47E34-7DE0-4311-5CB2-AB05BC447A56}"/>
              </a:ext>
            </a:extLst>
          </p:cNvPr>
          <p:cNvSpPr>
            <a:spLocks noGrp="1"/>
          </p:cNvSpPr>
          <p:nvPr>
            <p:ph idx="1"/>
          </p:nvPr>
        </p:nvSpPr>
        <p:spPr>
          <a:xfrm>
            <a:off x="457200" y="890589"/>
            <a:ext cx="8229600" cy="5434011"/>
          </a:xfrm>
        </p:spPr>
        <p:txBody>
          <a:bodyPr/>
          <a:lstStyle/>
          <a:p>
            <a:r>
              <a:rPr lang="en-US" sz="2800" dirty="0"/>
              <a:t>The gradient of an image:</a:t>
            </a:r>
          </a:p>
          <a:p>
            <a:endParaRPr lang="en-US" sz="2800" dirty="0"/>
          </a:p>
          <a:p>
            <a:endParaRPr lang="en-US" sz="2800" dirty="0"/>
          </a:p>
          <a:p>
            <a:endParaRPr lang="en-US" sz="2800" dirty="0"/>
          </a:p>
          <a:p>
            <a:r>
              <a:rPr lang="en-US" sz="2800" dirty="0"/>
              <a:t>The gradient points in the direction of most rapid increase in intensity.</a:t>
            </a:r>
          </a:p>
          <a:p>
            <a:r>
              <a:rPr lang="en-US" sz="2800" dirty="0"/>
              <a:t>The gradient direction is given by:</a:t>
            </a:r>
          </a:p>
          <a:p>
            <a:r>
              <a:rPr lang="en-US" sz="2800" dirty="0"/>
              <a:t>The edge strength is given by the gradient magnitude:</a:t>
            </a:r>
          </a:p>
          <a:p>
            <a:endParaRPr lang="en-US" sz="2800" dirty="0"/>
          </a:p>
          <a:p>
            <a:endParaRPr lang="en-US" sz="2800" dirty="0"/>
          </a:p>
          <a:p>
            <a:endParaRPr lang="en-US" sz="2800" dirty="0"/>
          </a:p>
        </p:txBody>
      </p:sp>
      <p:pic>
        <p:nvPicPr>
          <p:cNvPr id="5" name="Picture 4">
            <a:extLst>
              <a:ext uri="{FF2B5EF4-FFF2-40B4-BE49-F238E27FC236}">
                <a16:creationId xmlns:a16="http://schemas.microsoft.com/office/drawing/2014/main" id="{3E340B20-39A6-E144-7E16-36B8B5E6D985}"/>
              </a:ext>
            </a:extLst>
          </p:cNvPr>
          <p:cNvPicPr>
            <a:picLocks noChangeAspect="1"/>
          </p:cNvPicPr>
          <p:nvPr/>
        </p:nvPicPr>
        <p:blipFill>
          <a:blip r:embed="rId2"/>
          <a:stretch>
            <a:fillRect/>
          </a:stretch>
        </p:blipFill>
        <p:spPr>
          <a:xfrm>
            <a:off x="5943600" y="1012827"/>
            <a:ext cx="2371655" cy="609600"/>
          </a:xfrm>
          <a:prstGeom prst="rect">
            <a:avLst/>
          </a:prstGeom>
        </p:spPr>
      </p:pic>
      <p:pic>
        <p:nvPicPr>
          <p:cNvPr id="7" name="Picture 6">
            <a:extLst>
              <a:ext uri="{FF2B5EF4-FFF2-40B4-BE49-F238E27FC236}">
                <a16:creationId xmlns:a16="http://schemas.microsoft.com/office/drawing/2014/main" id="{F2F6C18D-C412-C636-0B2E-974AEEF8E9E7}"/>
              </a:ext>
            </a:extLst>
          </p:cNvPr>
          <p:cNvPicPr>
            <a:picLocks noChangeAspect="1"/>
          </p:cNvPicPr>
          <p:nvPr/>
        </p:nvPicPr>
        <p:blipFill>
          <a:blip r:embed="rId3"/>
          <a:stretch>
            <a:fillRect/>
          </a:stretch>
        </p:blipFill>
        <p:spPr>
          <a:xfrm>
            <a:off x="609600" y="1648116"/>
            <a:ext cx="8077200" cy="1321454"/>
          </a:xfrm>
          <a:prstGeom prst="rect">
            <a:avLst/>
          </a:prstGeom>
        </p:spPr>
      </p:pic>
      <p:pic>
        <p:nvPicPr>
          <p:cNvPr id="9" name="Picture 8">
            <a:extLst>
              <a:ext uri="{FF2B5EF4-FFF2-40B4-BE49-F238E27FC236}">
                <a16:creationId xmlns:a16="http://schemas.microsoft.com/office/drawing/2014/main" id="{A5A3B5F7-3521-4EDC-0F3D-3A7650ACC833}"/>
              </a:ext>
            </a:extLst>
          </p:cNvPr>
          <p:cNvPicPr>
            <a:picLocks noChangeAspect="1"/>
          </p:cNvPicPr>
          <p:nvPr/>
        </p:nvPicPr>
        <p:blipFill>
          <a:blip r:embed="rId4"/>
          <a:stretch>
            <a:fillRect/>
          </a:stretch>
        </p:blipFill>
        <p:spPr>
          <a:xfrm>
            <a:off x="6338888" y="3941041"/>
            <a:ext cx="2652712" cy="495800"/>
          </a:xfrm>
          <a:prstGeom prst="rect">
            <a:avLst/>
          </a:prstGeom>
        </p:spPr>
      </p:pic>
      <p:pic>
        <p:nvPicPr>
          <p:cNvPr id="11" name="Picture 10">
            <a:extLst>
              <a:ext uri="{FF2B5EF4-FFF2-40B4-BE49-F238E27FC236}">
                <a16:creationId xmlns:a16="http://schemas.microsoft.com/office/drawing/2014/main" id="{2E7F838F-62BF-40AA-9552-56ED6A37D1B0}"/>
              </a:ext>
            </a:extLst>
          </p:cNvPr>
          <p:cNvPicPr>
            <a:picLocks noChangeAspect="1"/>
          </p:cNvPicPr>
          <p:nvPr/>
        </p:nvPicPr>
        <p:blipFill>
          <a:blip r:embed="rId5"/>
          <a:stretch>
            <a:fillRect/>
          </a:stretch>
        </p:blipFill>
        <p:spPr>
          <a:xfrm>
            <a:off x="2095282" y="5269014"/>
            <a:ext cx="4953433" cy="893661"/>
          </a:xfrm>
          <a:prstGeom prst="rect">
            <a:avLst/>
          </a:prstGeom>
        </p:spPr>
      </p:pic>
    </p:spTree>
    <p:extLst>
      <p:ext uri="{BB962C8B-B14F-4D97-AF65-F5344CB8AC3E}">
        <p14:creationId xmlns:p14="http://schemas.microsoft.com/office/powerpoint/2010/main" val="7106194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p:cNvSpPr>
          <p:nvPr>
            <p:ph type="title"/>
          </p:nvPr>
        </p:nvSpPr>
        <p:spPr/>
        <p:txBody>
          <a:bodyPr/>
          <a:lstStyle/>
          <a:p>
            <a:pPr eaLnBrk="1" fontAlgn="auto" hangingPunct="1">
              <a:spcAft>
                <a:spcPts val="0"/>
              </a:spcAft>
              <a:defRPr/>
            </a:pPr>
            <a:r>
              <a:rPr lang="en-US" dirty="0"/>
              <a:t>Image Gradient</a:t>
            </a:r>
          </a:p>
        </p:txBody>
      </p:sp>
      <p:graphicFrame>
        <p:nvGraphicFramePr>
          <p:cNvPr id="22532" name="Object 17"/>
          <p:cNvGraphicFramePr>
            <a:graphicFrameLocks noGrp="1" noChangeAspect="1"/>
          </p:cNvGraphicFramePr>
          <p:nvPr>
            <p:ph idx="1"/>
            <p:extLst>
              <p:ext uri="{D42A27DB-BD31-4B8C-83A1-F6EECF244321}">
                <p14:modId xmlns:p14="http://schemas.microsoft.com/office/powerpoint/2010/main" val="2049120238"/>
              </p:ext>
            </p:extLst>
          </p:nvPr>
        </p:nvGraphicFramePr>
        <p:xfrm>
          <a:off x="3763963" y="4092575"/>
          <a:ext cx="1612900" cy="457200"/>
        </p:xfrm>
        <a:graphic>
          <a:graphicData uri="http://schemas.openxmlformats.org/presentationml/2006/ole">
            <mc:AlternateContent xmlns:mc="http://schemas.openxmlformats.org/markup-compatibility/2006">
              <mc:Choice xmlns:v="urn:schemas-microsoft-com:vml" Requires="v">
                <p:oleObj name="Equation" r:id="rId2" imgW="1612900" imgH="457200" progId="Equation.3">
                  <p:embed/>
                </p:oleObj>
              </mc:Choice>
              <mc:Fallback>
                <p:oleObj name="Equation" r:id="rId2" imgW="1612900" imgH="457200" progId="Equation.3">
                  <p:embed/>
                  <p:pic>
                    <p:nvPicPr>
                      <p:cNvPr id="22532" name="Object 17"/>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3963" y="4092575"/>
                        <a:ext cx="1612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2534" name="Group 2"/>
          <p:cNvGrpSpPr>
            <a:grpSpLocks/>
          </p:cNvGrpSpPr>
          <p:nvPr/>
        </p:nvGrpSpPr>
        <p:grpSpPr bwMode="auto">
          <a:xfrm>
            <a:off x="838200" y="1143000"/>
            <a:ext cx="7718425" cy="2317750"/>
            <a:chOff x="2188026" y="1143000"/>
            <a:chExt cx="7717974" cy="2318431"/>
          </a:xfrm>
        </p:grpSpPr>
        <p:pic>
          <p:nvPicPr>
            <p:cNvPr id="22537"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1438956"/>
              <a:ext cx="2895600" cy="202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8"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8026" y="1143000"/>
              <a:ext cx="2619375" cy="225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9"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4400" y="1324656"/>
              <a:ext cx="2514600" cy="206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aphicFrame>
        <p:nvGraphicFramePr>
          <p:cNvPr id="22535" name="Object 15"/>
          <p:cNvGraphicFramePr>
            <a:graphicFrameLocks noChangeAspect="1"/>
          </p:cNvGraphicFramePr>
          <p:nvPr>
            <p:extLst>
              <p:ext uri="{D42A27DB-BD31-4B8C-83A1-F6EECF244321}">
                <p14:modId xmlns:p14="http://schemas.microsoft.com/office/powerpoint/2010/main" val="1208193405"/>
              </p:ext>
            </p:extLst>
          </p:nvPr>
        </p:nvGraphicFramePr>
        <p:xfrm>
          <a:off x="1422476" y="5233987"/>
          <a:ext cx="1450975" cy="557213"/>
        </p:xfrm>
        <a:graphic>
          <a:graphicData uri="http://schemas.openxmlformats.org/presentationml/2006/ole">
            <mc:AlternateContent xmlns:mc="http://schemas.openxmlformats.org/markup-compatibility/2006">
              <mc:Choice xmlns:v="urn:schemas-microsoft-com:vml" Requires="v">
                <p:oleObj name="Equation" r:id="rId7" imgW="622030" imgH="266584" progId="Equation.3">
                  <p:embed/>
                </p:oleObj>
              </mc:Choice>
              <mc:Fallback>
                <p:oleObj name="Equation" r:id="rId7" imgW="622030" imgH="266584" progId="Equation.3">
                  <p:embed/>
                  <p:pic>
                    <p:nvPicPr>
                      <p:cNvPr id="22535"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22476" y="5233987"/>
                        <a:ext cx="145097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36" name="Object 16"/>
          <p:cNvGraphicFramePr>
            <a:graphicFrameLocks noChangeAspect="1"/>
          </p:cNvGraphicFramePr>
          <p:nvPr>
            <p:extLst>
              <p:ext uri="{D42A27DB-BD31-4B8C-83A1-F6EECF244321}">
                <p14:modId xmlns:p14="http://schemas.microsoft.com/office/powerpoint/2010/main" val="3495227316"/>
              </p:ext>
            </p:extLst>
          </p:nvPr>
        </p:nvGraphicFramePr>
        <p:xfrm>
          <a:off x="5334000" y="5118265"/>
          <a:ext cx="2633663" cy="830263"/>
        </p:xfrm>
        <a:graphic>
          <a:graphicData uri="http://schemas.openxmlformats.org/presentationml/2006/ole">
            <mc:AlternateContent xmlns:mc="http://schemas.openxmlformats.org/markup-compatibility/2006">
              <mc:Choice xmlns:v="urn:schemas-microsoft-com:vml" Requires="v">
                <p:oleObj name="Equation" r:id="rId9" imgW="1371600" imgH="431800" progId="Equation.3">
                  <p:embed/>
                </p:oleObj>
              </mc:Choice>
              <mc:Fallback>
                <p:oleObj name="Equation" r:id="rId9" imgW="1371600" imgH="431800" progId="Equation.3">
                  <p:embed/>
                  <p:pic>
                    <p:nvPicPr>
                      <p:cNvPr id="22536"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34000" y="5118265"/>
                        <a:ext cx="26336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2767868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A15F7-342C-8F48-F5EA-C87D8C0B720D}"/>
              </a:ext>
            </a:extLst>
          </p:cNvPr>
          <p:cNvSpPr>
            <a:spLocks noGrp="1"/>
          </p:cNvSpPr>
          <p:nvPr>
            <p:ph type="title"/>
          </p:nvPr>
        </p:nvSpPr>
        <p:spPr/>
        <p:txBody>
          <a:bodyPr/>
          <a:lstStyle/>
          <a:p>
            <a:r>
              <a:rPr lang="en-US" dirty="0"/>
              <a:t>Gradient Operators</a:t>
            </a:r>
          </a:p>
        </p:txBody>
      </p:sp>
      <p:sp>
        <p:nvSpPr>
          <p:cNvPr id="3" name="Content Placeholder 2">
            <a:extLst>
              <a:ext uri="{FF2B5EF4-FFF2-40B4-BE49-F238E27FC236}">
                <a16:creationId xmlns:a16="http://schemas.microsoft.com/office/drawing/2014/main" id="{AC141D49-55D1-872B-0B8F-40531CA28E4A}"/>
              </a:ext>
            </a:extLst>
          </p:cNvPr>
          <p:cNvSpPr>
            <a:spLocks noGrp="1"/>
          </p:cNvSpPr>
          <p:nvPr>
            <p:ph idx="1"/>
          </p:nvPr>
        </p:nvSpPr>
        <p:spPr>
          <a:xfrm>
            <a:off x="457200" y="3618964"/>
            <a:ext cx="8229600" cy="2546885"/>
          </a:xfrm>
        </p:spPr>
        <p:txBody>
          <a:bodyPr/>
          <a:lstStyle/>
          <a:p>
            <a:pPr marL="0" indent="0">
              <a:buNone/>
            </a:pPr>
            <a:r>
              <a:rPr lang="en-US" sz="2800" dirty="0"/>
              <a:t>        1D operator                          Roberts operator</a:t>
            </a:r>
          </a:p>
        </p:txBody>
      </p:sp>
      <p:pic>
        <p:nvPicPr>
          <p:cNvPr id="5" name="Picture 4">
            <a:extLst>
              <a:ext uri="{FF2B5EF4-FFF2-40B4-BE49-F238E27FC236}">
                <a16:creationId xmlns:a16="http://schemas.microsoft.com/office/drawing/2014/main" id="{5437FA0C-3EFE-AD5B-E0FC-F0E6B7B22DEE}"/>
              </a:ext>
            </a:extLst>
          </p:cNvPr>
          <p:cNvPicPr>
            <a:picLocks noChangeAspect="1"/>
          </p:cNvPicPr>
          <p:nvPr/>
        </p:nvPicPr>
        <p:blipFill>
          <a:blip r:embed="rId2"/>
          <a:stretch>
            <a:fillRect/>
          </a:stretch>
        </p:blipFill>
        <p:spPr>
          <a:xfrm>
            <a:off x="2400300" y="1104363"/>
            <a:ext cx="4343400" cy="2324637"/>
          </a:xfrm>
          <a:prstGeom prst="rect">
            <a:avLst/>
          </a:prstGeom>
        </p:spPr>
      </p:pic>
      <p:pic>
        <p:nvPicPr>
          <p:cNvPr id="7" name="Picture 6">
            <a:extLst>
              <a:ext uri="{FF2B5EF4-FFF2-40B4-BE49-F238E27FC236}">
                <a16:creationId xmlns:a16="http://schemas.microsoft.com/office/drawing/2014/main" id="{0A94C232-6E81-448E-7B6A-99D3DE48CE99}"/>
              </a:ext>
            </a:extLst>
          </p:cNvPr>
          <p:cNvPicPr>
            <a:picLocks noChangeAspect="1"/>
          </p:cNvPicPr>
          <p:nvPr/>
        </p:nvPicPr>
        <p:blipFill>
          <a:blip r:embed="rId3"/>
          <a:stretch>
            <a:fillRect/>
          </a:stretch>
        </p:blipFill>
        <p:spPr>
          <a:xfrm>
            <a:off x="914400" y="4267200"/>
            <a:ext cx="3114675" cy="1543050"/>
          </a:xfrm>
          <a:prstGeom prst="rect">
            <a:avLst/>
          </a:prstGeom>
        </p:spPr>
      </p:pic>
      <p:pic>
        <p:nvPicPr>
          <p:cNvPr id="9" name="Picture 8">
            <a:extLst>
              <a:ext uri="{FF2B5EF4-FFF2-40B4-BE49-F238E27FC236}">
                <a16:creationId xmlns:a16="http://schemas.microsoft.com/office/drawing/2014/main" id="{BE7076EA-6156-D22D-E0B7-E03DD8CCC6C0}"/>
              </a:ext>
            </a:extLst>
          </p:cNvPr>
          <p:cNvPicPr>
            <a:picLocks noChangeAspect="1"/>
          </p:cNvPicPr>
          <p:nvPr/>
        </p:nvPicPr>
        <p:blipFill>
          <a:blip r:embed="rId4"/>
          <a:stretch>
            <a:fillRect/>
          </a:stretch>
        </p:blipFill>
        <p:spPr>
          <a:xfrm>
            <a:off x="5410200" y="4432508"/>
            <a:ext cx="3571875" cy="1371600"/>
          </a:xfrm>
          <a:prstGeom prst="rect">
            <a:avLst/>
          </a:prstGeom>
        </p:spPr>
      </p:pic>
    </p:spTree>
    <p:extLst>
      <p:ext uri="{BB962C8B-B14F-4D97-AF65-F5344CB8AC3E}">
        <p14:creationId xmlns:p14="http://schemas.microsoft.com/office/powerpoint/2010/main" val="2463207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A15F7-342C-8F48-F5EA-C87D8C0B720D}"/>
              </a:ext>
            </a:extLst>
          </p:cNvPr>
          <p:cNvSpPr>
            <a:spLocks noGrp="1"/>
          </p:cNvSpPr>
          <p:nvPr>
            <p:ph type="title"/>
          </p:nvPr>
        </p:nvSpPr>
        <p:spPr/>
        <p:txBody>
          <a:bodyPr/>
          <a:lstStyle/>
          <a:p>
            <a:r>
              <a:rPr lang="en-US" dirty="0"/>
              <a:t>Gradient Operators: Vertical and Horizontal</a:t>
            </a:r>
          </a:p>
        </p:txBody>
      </p:sp>
      <p:sp>
        <p:nvSpPr>
          <p:cNvPr id="3" name="Content Placeholder 2">
            <a:extLst>
              <a:ext uri="{FF2B5EF4-FFF2-40B4-BE49-F238E27FC236}">
                <a16:creationId xmlns:a16="http://schemas.microsoft.com/office/drawing/2014/main" id="{C193B058-CCEC-457B-C907-3F6F0C8B32D2}"/>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2DACD70E-EA0E-8262-D179-FF5E3AE8E6DA}"/>
              </a:ext>
            </a:extLst>
          </p:cNvPr>
          <p:cNvPicPr>
            <a:picLocks noChangeAspect="1"/>
          </p:cNvPicPr>
          <p:nvPr/>
        </p:nvPicPr>
        <p:blipFill>
          <a:blip r:embed="rId2"/>
          <a:stretch>
            <a:fillRect/>
          </a:stretch>
        </p:blipFill>
        <p:spPr>
          <a:xfrm>
            <a:off x="2514601" y="1134196"/>
            <a:ext cx="4459062" cy="2378166"/>
          </a:xfrm>
          <a:prstGeom prst="rect">
            <a:avLst/>
          </a:prstGeom>
        </p:spPr>
      </p:pic>
      <p:pic>
        <p:nvPicPr>
          <p:cNvPr id="11" name="Picture 10">
            <a:extLst>
              <a:ext uri="{FF2B5EF4-FFF2-40B4-BE49-F238E27FC236}">
                <a16:creationId xmlns:a16="http://schemas.microsoft.com/office/drawing/2014/main" id="{C86A62D0-1DAA-C1C2-855F-047004CA1743}"/>
              </a:ext>
            </a:extLst>
          </p:cNvPr>
          <p:cNvPicPr>
            <a:picLocks noChangeAspect="1"/>
          </p:cNvPicPr>
          <p:nvPr/>
        </p:nvPicPr>
        <p:blipFill>
          <a:blip r:embed="rId3"/>
          <a:stretch>
            <a:fillRect/>
          </a:stretch>
        </p:blipFill>
        <p:spPr>
          <a:xfrm>
            <a:off x="2514600" y="3744046"/>
            <a:ext cx="4459063" cy="2449512"/>
          </a:xfrm>
          <a:prstGeom prst="rect">
            <a:avLst/>
          </a:prstGeom>
        </p:spPr>
      </p:pic>
    </p:spTree>
    <p:extLst>
      <p:ext uri="{BB962C8B-B14F-4D97-AF65-F5344CB8AC3E}">
        <p14:creationId xmlns:p14="http://schemas.microsoft.com/office/powerpoint/2010/main" val="36823658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A15F7-342C-8F48-F5EA-C87D8C0B720D}"/>
              </a:ext>
            </a:extLst>
          </p:cNvPr>
          <p:cNvSpPr>
            <a:spLocks noGrp="1"/>
          </p:cNvSpPr>
          <p:nvPr>
            <p:ph type="title"/>
          </p:nvPr>
        </p:nvSpPr>
        <p:spPr/>
        <p:txBody>
          <a:bodyPr/>
          <a:lstStyle/>
          <a:p>
            <a:r>
              <a:rPr lang="en-US" dirty="0"/>
              <a:t>Gradient Operators: Diagonal</a:t>
            </a:r>
          </a:p>
        </p:txBody>
      </p:sp>
      <p:sp>
        <p:nvSpPr>
          <p:cNvPr id="3" name="Content Placeholder 2">
            <a:extLst>
              <a:ext uri="{FF2B5EF4-FFF2-40B4-BE49-F238E27FC236}">
                <a16:creationId xmlns:a16="http://schemas.microsoft.com/office/drawing/2014/main" id="{968C6992-AE54-4C66-C373-BE74BF9406CE}"/>
              </a:ext>
            </a:extLst>
          </p:cNvPr>
          <p:cNvSpPr>
            <a:spLocks noGrp="1"/>
          </p:cNvSpPr>
          <p:nvPr>
            <p:ph idx="1"/>
          </p:nvPr>
        </p:nvSpPr>
        <p:spPr/>
        <p:txBody>
          <a:bodyPr/>
          <a:lstStyle/>
          <a:p>
            <a:endParaRPr lang="en-US"/>
          </a:p>
        </p:txBody>
      </p:sp>
      <p:pic>
        <p:nvPicPr>
          <p:cNvPr id="13" name="Picture 12">
            <a:extLst>
              <a:ext uri="{FF2B5EF4-FFF2-40B4-BE49-F238E27FC236}">
                <a16:creationId xmlns:a16="http://schemas.microsoft.com/office/drawing/2014/main" id="{2FD8C25A-176D-547E-D2F6-CF9BD90A6D50}"/>
              </a:ext>
            </a:extLst>
          </p:cNvPr>
          <p:cNvPicPr>
            <a:picLocks noChangeAspect="1"/>
          </p:cNvPicPr>
          <p:nvPr/>
        </p:nvPicPr>
        <p:blipFill>
          <a:blip r:embed="rId2"/>
          <a:stretch>
            <a:fillRect/>
          </a:stretch>
        </p:blipFill>
        <p:spPr>
          <a:xfrm>
            <a:off x="2171699" y="864965"/>
            <a:ext cx="4800600" cy="5300884"/>
          </a:xfrm>
          <a:prstGeom prst="rect">
            <a:avLst/>
          </a:prstGeom>
        </p:spPr>
      </p:pic>
    </p:spTree>
    <p:extLst>
      <p:ext uri="{BB962C8B-B14F-4D97-AF65-F5344CB8AC3E}">
        <p14:creationId xmlns:p14="http://schemas.microsoft.com/office/powerpoint/2010/main" val="3772928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FF72B-7249-56C8-CB75-3DF18FA8B53B}"/>
              </a:ext>
            </a:extLst>
          </p:cNvPr>
          <p:cNvSpPr>
            <a:spLocks noGrp="1"/>
          </p:cNvSpPr>
          <p:nvPr>
            <p:ph type="title"/>
          </p:nvPr>
        </p:nvSpPr>
        <p:spPr/>
        <p:txBody>
          <a:bodyPr/>
          <a:lstStyle/>
          <a:p>
            <a:r>
              <a:rPr lang="en-US" dirty="0"/>
              <a:t>Gradient Operators: Example</a:t>
            </a:r>
          </a:p>
        </p:txBody>
      </p:sp>
      <p:sp>
        <p:nvSpPr>
          <p:cNvPr id="4" name="Content Placeholder 3">
            <a:extLst>
              <a:ext uri="{FF2B5EF4-FFF2-40B4-BE49-F238E27FC236}">
                <a16:creationId xmlns:a16="http://schemas.microsoft.com/office/drawing/2014/main" id="{D8169322-89D1-419B-BD66-71BFA9C3E88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BE2203D-564E-0786-E0EE-7EBEDB23FF13}"/>
              </a:ext>
            </a:extLst>
          </p:cNvPr>
          <p:cNvPicPr>
            <a:picLocks noChangeAspect="1"/>
          </p:cNvPicPr>
          <p:nvPr/>
        </p:nvPicPr>
        <p:blipFill>
          <a:blip r:embed="rId2"/>
          <a:stretch>
            <a:fillRect/>
          </a:stretch>
        </p:blipFill>
        <p:spPr>
          <a:xfrm>
            <a:off x="1600200" y="859182"/>
            <a:ext cx="6055984" cy="5236817"/>
          </a:xfrm>
          <a:prstGeom prst="rect">
            <a:avLst/>
          </a:prstGeom>
        </p:spPr>
      </p:pic>
      <p:sp>
        <p:nvSpPr>
          <p:cNvPr id="3" name="TextBox 2">
            <a:extLst>
              <a:ext uri="{FF2B5EF4-FFF2-40B4-BE49-F238E27FC236}">
                <a16:creationId xmlns:a16="http://schemas.microsoft.com/office/drawing/2014/main" id="{F1889F4C-821E-5A7A-E42A-28817C062B6F}"/>
              </a:ext>
            </a:extLst>
          </p:cNvPr>
          <p:cNvSpPr txBox="1"/>
          <p:nvPr/>
        </p:nvSpPr>
        <p:spPr>
          <a:xfrm>
            <a:off x="3413284" y="6223343"/>
            <a:ext cx="2317429" cy="523220"/>
          </a:xfrm>
          <a:prstGeom prst="rect">
            <a:avLst/>
          </a:prstGeom>
          <a:noFill/>
        </p:spPr>
        <p:txBody>
          <a:bodyPr wrap="none" rtlCol="0">
            <a:spAutoFit/>
          </a:bodyPr>
          <a:lstStyle/>
          <a:p>
            <a:r>
              <a:rPr lang="en-US" sz="2800" dirty="0">
                <a:solidFill>
                  <a:srgbClr val="7030A0"/>
                </a:solidFill>
              </a:rPr>
              <a:t>Not smoothed</a:t>
            </a:r>
          </a:p>
        </p:txBody>
      </p:sp>
    </p:spTree>
    <p:extLst>
      <p:ext uri="{BB962C8B-B14F-4D97-AF65-F5344CB8AC3E}">
        <p14:creationId xmlns:p14="http://schemas.microsoft.com/office/powerpoint/2010/main" val="17349577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FF72B-7249-56C8-CB75-3DF18FA8B53B}"/>
              </a:ext>
            </a:extLst>
          </p:cNvPr>
          <p:cNvSpPr>
            <a:spLocks noGrp="1"/>
          </p:cNvSpPr>
          <p:nvPr>
            <p:ph type="title"/>
          </p:nvPr>
        </p:nvSpPr>
        <p:spPr/>
        <p:txBody>
          <a:bodyPr/>
          <a:lstStyle/>
          <a:p>
            <a:r>
              <a:rPr lang="en-US" dirty="0"/>
              <a:t>Gradient Operators: Example</a:t>
            </a:r>
          </a:p>
        </p:txBody>
      </p:sp>
      <p:sp>
        <p:nvSpPr>
          <p:cNvPr id="3" name="Content Placeholder 2">
            <a:extLst>
              <a:ext uri="{FF2B5EF4-FFF2-40B4-BE49-F238E27FC236}">
                <a16:creationId xmlns:a16="http://schemas.microsoft.com/office/drawing/2014/main" id="{BFEA58A7-C47E-5864-B37C-78F097C698B1}"/>
              </a:ext>
            </a:extLst>
          </p:cNvPr>
          <p:cNvSpPr>
            <a:spLocks noGrp="1"/>
          </p:cNvSpPr>
          <p:nvPr>
            <p:ph idx="1"/>
          </p:nvPr>
        </p:nvSpPr>
        <p:spPr/>
        <p:txBody>
          <a:bodyPr/>
          <a:lstStyle/>
          <a:p>
            <a:endParaRPr lang="en-US"/>
          </a:p>
        </p:txBody>
      </p:sp>
      <p:sp>
        <p:nvSpPr>
          <p:cNvPr id="6" name="TextBox 5">
            <a:extLst>
              <a:ext uri="{FF2B5EF4-FFF2-40B4-BE49-F238E27FC236}">
                <a16:creationId xmlns:a16="http://schemas.microsoft.com/office/drawing/2014/main" id="{E801967E-B5BF-F1A9-9A76-26193A19975F}"/>
              </a:ext>
            </a:extLst>
          </p:cNvPr>
          <p:cNvSpPr txBox="1"/>
          <p:nvPr/>
        </p:nvSpPr>
        <p:spPr>
          <a:xfrm>
            <a:off x="3759813" y="6223343"/>
            <a:ext cx="1736757" cy="523220"/>
          </a:xfrm>
          <a:prstGeom prst="rect">
            <a:avLst/>
          </a:prstGeom>
          <a:noFill/>
        </p:spPr>
        <p:txBody>
          <a:bodyPr wrap="none" rtlCol="0">
            <a:spAutoFit/>
          </a:bodyPr>
          <a:lstStyle/>
          <a:p>
            <a:r>
              <a:rPr lang="en-US" sz="2800" dirty="0">
                <a:solidFill>
                  <a:srgbClr val="7030A0"/>
                </a:solidFill>
              </a:rPr>
              <a:t>Smoothed</a:t>
            </a:r>
          </a:p>
        </p:txBody>
      </p:sp>
      <p:pic>
        <p:nvPicPr>
          <p:cNvPr id="8" name="Picture 7">
            <a:extLst>
              <a:ext uri="{FF2B5EF4-FFF2-40B4-BE49-F238E27FC236}">
                <a16:creationId xmlns:a16="http://schemas.microsoft.com/office/drawing/2014/main" id="{D79FE274-3CB6-DD00-1B5B-9BEF915264A1}"/>
              </a:ext>
            </a:extLst>
          </p:cNvPr>
          <p:cNvPicPr>
            <a:picLocks noChangeAspect="1"/>
          </p:cNvPicPr>
          <p:nvPr/>
        </p:nvPicPr>
        <p:blipFill>
          <a:blip r:embed="rId2"/>
          <a:stretch>
            <a:fillRect/>
          </a:stretch>
        </p:blipFill>
        <p:spPr>
          <a:xfrm>
            <a:off x="1676400" y="871101"/>
            <a:ext cx="5943600" cy="5250425"/>
          </a:xfrm>
          <a:prstGeom prst="rect">
            <a:avLst/>
          </a:prstGeom>
        </p:spPr>
      </p:pic>
    </p:spTree>
    <p:extLst>
      <p:ext uri="{BB962C8B-B14F-4D97-AF65-F5344CB8AC3E}">
        <p14:creationId xmlns:p14="http://schemas.microsoft.com/office/powerpoint/2010/main" val="10390498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p:txBody>
          <a:bodyPr/>
          <a:lstStyle/>
          <a:p>
            <a:pPr algn="r" eaLnBrk="1" fontAlgn="auto" hangingPunct="1">
              <a:spcAft>
                <a:spcPts val="0"/>
              </a:spcAft>
              <a:defRPr/>
            </a:pPr>
            <a:r>
              <a:rPr lang="en-IE" dirty="0"/>
              <a:t>Laplace Operator</a:t>
            </a:r>
            <a:endParaRPr lang="en-US" dirty="0"/>
          </a:p>
        </p:txBody>
      </p:sp>
      <p:sp>
        <p:nvSpPr>
          <p:cNvPr id="3" name="Content Placeholder 2">
            <a:extLst>
              <a:ext uri="{FF2B5EF4-FFF2-40B4-BE49-F238E27FC236}">
                <a16:creationId xmlns:a16="http://schemas.microsoft.com/office/drawing/2014/main" id="{1597CC9E-867A-7710-A62E-E74DC8FD3265}"/>
              </a:ext>
            </a:extLst>
          </p:cNvPr>
          <p:cNvSpPr>
            <a:spLocks noGrp="1"/>
          </p:cNvSpPr>
          <p:nvPr>
            <p:ph idx="1"/>
          </p:nvPr>
        </p:nvSpPr>
        <p:spPr/>
        <p:txBody>
          <a:bodyPr/>
          <a:lstStyle/>
          <a:p>
            <a:endParaRPr lang="en-US"/>
          </a:p>
        </p:txBody>
      </p:sp>
      <p:grpSp>
        <p:nvGrpSpPr>
          <p:cNvPr id="44037" name="Group 9"/>
          <p:cNvGrpSpPr>
            <a:grpSpLocks/>
          </p:cNvGrpSpPr>
          <p:nvPr/>
        </p:nvGrpSpPr>
        <p:grpSpPr bwMode="auto">
          <a:xfrm>
            <a:off x="1418239" y="990600"/>
            <a:ext cx="6523038" cy="2063750"/>
            <a:chOff x="438" y="1182"/>
            <a:chExt cx="4109" cy="1300"/>
          </a:xfrm>
        </p:grpSpPr>
        <p:graphicFrame>
          <p:nvGraphicFramePr>
            <p:cNvPr id="44048" name="Object 2"/>
            <p:cNvGraphicFramePr>
              <a:graphicFrameLocks noChangeAspect="1"/>
            </p:cNvGraphicFramePr>
            <p:nvPr/>
          </p:nvGraphicFramePr>
          <p:xfrm>
            <a:off x="438" y="1182"/>
            <a:ext cx="3775" cy="457"/>
          </p:xfrm>
          <a:graphic>
            <a:graphicData uri="http://schemas.openxmlformats.org/presentationml/2006/ole">
              <mc:AlternateContent xmlns:mc="http://schemas.openxmlformats.org/markup-compatibility/2006">
                <mc:Choice xmlns:v="urn:schemas-microsoft-com:vml" Requires="v">
                  <p:oleObj name="Equation" r:id="rId3" imgW="1892300" imgH="228600" progId="Equation.3">
                    <p:embed/>
                  </p:oleObj>
                </mc:Choice>
                <mc:Fallback>
                  <p:oleObj name="Equation" r:id="rId3" imgW="1892300" imgH="228600" progId="Equation.3">
                    <p:embed/>
                    <p:pic>
                      <p:nvPicPr>
                        <p:cNvPr id="4404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 y="1182"/>
                          <a:ext cx="3775" cy="4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49" name="Object 3"/>
            <p:cNvGraphicFramePr>
              <a:graphicFrameLocks noChangeAspect="1"/>
            </p:cNvGraphicFramePr>
            <p:nvPr>
              <p:extLst>
                <p:ext uri="{D42A27DB-BD31-4B8C-83A1-F6EECF244321}">
                  <p14:modId xmlns:p14="http://schemas.microsoft.com/office/powerpoint/2010/main" val="976908945"/>
                </p:ext>
              </p:extLst>
            </p:nvPr>
          </p:nvGraphicFramePr>
          <p:xfrm>
            <a:off x="1406" y="1654"/>
            <a:ext cx="3141" cy="406"/>
          </p:xfrm>
          <a:graphic>
            <a:graphicData uri="http://schemas.openxmlformats.org/presentationml/2006/ole">
              <mc:AlternateContent xmlns:mc="http://schemas.openxmlformats.org/markup-compatibility/2006">
                <mc:Choice xmlns:v="urn:schemas-microsoft-com:vml" Requires="v">
                  <p:oleObj name="Equation" r:id="rId5" imgW="1574800" imgH="203200" progId="Equation.3">
                    <p:embed/>
                  </p:oleObj>
                </mc:Choice>
                <mc:Fallback>
                  <p:oleObj name="Equation" r:id="rId5" imgW="1574800" imgH="203200" progId="Equation.3">
                    <p:embed/>
                    <p:pic>
                      <p:nvPicPr>
                        <p:cNvPr id="4404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6" y="1654"/>
                          <a:ext cx="3141"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50" name="Object 4"/>
            <p:cNvGraphicFramePr>
              <a:graphicFrameLocks noChangeAspect="1"/>
            </p:cNvGraphicFramePr>
            <p:nvPr/>
          </p:nvGraphicFramePr>
          <p:xfrm>
            <a:off x="1406" y="2076"/>
            <a:ext cx="1342" cy="406"/>
          </p:xfrm>
          <a:graphic>
            <a:graphicData uri="http://schemas.openxmlformats.org/presentationml/2006/ole">
              <mc:AlternateContent xmlns:mc="http://schemas.openxmlformats.org/markup-compatibility/2006">
                <mc:Choice xmlns:v="urn:schemas-microsoft-com:vml" Requires="v">
                  <p:oleObj name="Equation" r:id="rId7" imgW="672808" imgH="203112" progId="Equation.3">
                    <p:embed/>
                  </p:oleObj>
                </mc:Choice>
                <mc:Fallback>
                  <p:oleObj name="Equation" r:id="rId7" imgW="672808" imgH="203112" progId="Equation.3">
                    <p:embed/>
                    <p:pic>
                      <p:nvPicPr>
                        <p:cNvPr id="4405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6" y="2076"/>
                          <a:ext cx="1342" cy="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4038" name="Group 10"/>
          <p:cNvGrpSpPr>
            <a:grpSpLocks/>
          </p:cNvGrpSpPr>
          <p:nvPr/>
        </p:nvGrpSpPr>
        <p:grpSpPr bwMode="auto">
          <a:xfrm>
            <a:off x="3344670" y="3717780"/>
            <a:ext cx="2139950" cy="2128838"/>
            <a:chOff x="3689" y="895"/>
            <a:chExt cx="988" cy="983"/>
          </a:xfrm>
        </p:grpSpPr>
        <p:sp>
          <p:nvSpPr>
            <p:cNvPr id="44039" name="Rectangle 11"/>
            <p:cNvSpPr>
              <a:spLocks noChangeArrowheads="1"/>
            </p:cNvSpPr>
            <p:nvPr/>
          </p:nvSpPr>
          <p:spPr bwMode="auto">
            <a:xfrm>
              <a:off x="3689" y="895"/>
              <a:ext cx="329" cy="329"/>
            </a:xfrm>
            <a:prstGeom prst="rect">
              <a:avLst/>
            </a:prstGeom>
            <a:solidFill>
              <a:schemeClr val="bg1"/>
            </a:solidFill>
            <a:ln w="2540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lgn="ctr" eaLnBrk="1" hangingPunct="1">
                <a:spcBef>
                  <a:spcPct val="0"/>
                </a:spcBef>
                <a:buClrTx/>
                <a:buSzTx/>
                <a:buFontTx/>
                <a:buNone/>
              </a:pPr>
              <a:r>
                <a:rPr lang="en-IE" altLang="en-US">
                  <a:ea typeface="MS PGothic" pitchFamily="34" charset="-128"/>
                </a:rPr>
                <a:t>0</a:t>
              </a:r>
              <a:endParaRPr lang="en-US" altLang="en-US">
                <a:ea typeface="MS PGothic" pitchFamily="34" charset="-128"/>
              </a:endParaRPr>
            </a:p>
          </p:txBody>
        </p:sp>
        <p:sp>
          <p:nvSpPr>
            <p:cNvPr id="44040" name="Rectangle 12"/>
            <p:cNvSpPr>
              <a:spLocks noChangeArrowheads="1"/>
            </p:cNvSpPr>
            <p:nvPr/>
          </p:nvSpPr>
          <p:spPr bwMode="auto">
            <a:xfrm>
              <a:off x="4018" y="895"/>
              <a:ext cx="330" cy="329"/>
            </a:xfrm>
            <a:prstGeom prst="rect">
              <a:avLst/>
            </a:prstGeom>
            <a:solidFill>
              <a:schemeClr val="bg1"/>
            </a:solidFill>
            <a:ln w="2540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lgn="ctr" eaLnBrk="1" hangingPunct="1">
                <a:spcBef>
                  <a:spcPct val="0"/>
                </a:spcBef>
                <a:buClrTx/>
                <a:buSzTx/>
                <a:buFontTx/>
                <a:buNone/>
              </a:pPr>
              <a:r>
                <a:rPr lang="en-IE" altLang="en-US">
                  <a:ea typeface="MS PGothic" pitchFamily="34" charset="-128"/>
                </a:rPr>
                <a:t>1</a:t>
              </a:r>
              <a:endParaRPr lang="en-US" altLang="en-US">
                <a:ea typeface="MS PGothic" pitchFamily="34" charset="-128"/>
              </a:endParaRPr>
            </a:p>
          </p:txBody>
        </p:sp>
        <p:sp>
          <p:nvSpPr>
            <p:cNvPr id="44041" name="Rectangle 13"/>
            <p:cNvSpPr>
              <a:spLocks noChangeArrowheads="1"/>
            </p:cNvSpPr>
            <p:nvPr/>
          </p:nvSpPr>
          <p:spPr bwMode="auto">
            <a:xfrm>
              <a:off x="4348" y="895"/>
              <a:ext cx="329" cy="329"/>
            </a:xfrm>
            <a:prstGeom prst="rect">
              <a:avLst/>
            </a:prstGeom>
            <a:solidFill>
              <a:schemeClr val="bg1"/>
            </a:solidFill>
            <a:ln w="2540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lgn="ctr" eaLnBrk="1" hangingPunct="1">
                <a:spcBef>
                  <a:spcPct val="0"/>
                </a:spcBef>
                <a:buClrTx/>
                <a:buSzTx/>
                <a:buFontTx/>
                <a:buNone/>
              </a:pPr>
              <a:r>
                <a:rPr lang="en-IE" altLang="en-US">
                  <a:ea typeface="MS PGothic" pitchFamily="34" charset="-128"/>
                </a:rPr>
                <a:t>0</a:t>
              </a:r>
              <a:endParaRPr lang="en-US" altLang="en-US">
                <a:ea typeface="MS PGothic" pitchFamily="34" charset="-128"/>
              </a:endParaRPr>
            </a:p>
          </p:txBody>
        </p:sp>
        <p:sp>
          <p:nvSpPr>
            <p:cNvPr id="44042" name="Rectangle 14"/>
            <p:cNvSpPr>
              <a:spLocks noChangeArrowheads="1"/>
            </p:cNvSpPr>
            <p:nvPr/>
          </p:nvSpPr>
          <p:spPr bwMode="auto">
            <a:xfrm>
              <a:off x="3689" y="1220"/>
              <a:ext cx="329" cy="329"/>
            </a:xfrm>
            <a:prstGeom prst="rect">
              <a:avLst/>
            </a:prstGeom>
            <a:solidFill>
              <a:schemeClr val="bg1"/>
            </a:solidFill>
            <a:ln w="2540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lgn="ctr" eaLnBrk="1" hangingPunct="1">
                <a:spcBef>
                  <a:spcPct val="0"/>
                </a:spcBef>
                <a:buClrTx/>
                <a:buSzTx/>
                <a:buFontTx/>
                <a:buNone/>
              </a:pPr>
              <a:r>
                <a:rPr lang="en-IE" altLang="en-US">
                  <a:ea typeface="MS PGothic" pitchFamily="34" charset="-128"/>
                </a:rPr>
                <a:t>1</a:t>
              </a:r>
              <a:endParaRPr lang="en-US" altLang="en-US">
                <a:ea typeface="MS PGothic" pitchFamily="34" charset="-128"/>
              </a:endParaRPr>
            </a:p>
          </p:txBody>
        </p:sp>
        <p:sp>
          <p:nvSpPr>
            <p:cNvPr id="44043" name="Rectangle 15"/>
            <p:cNvSpPr>
              <a:spLocks noChangeArrowheads="1"/>
            </p:cNvSpPr>
            <p:nvPr/>
          </p:nvSpPr>
          <p:spPr bwMode="auto">
            <a:xfrm>
              <a:off x="4018" y="1220"/>
              <a:ext cx="330" cy="329"/>
            </a:xfrm>
            <a:prstGeom prst="rect">
              <a:avLst/>
            </a:prstGeom>
            <a:solidFill>
              <a:srgbClr val="C0C0C0"/>
            </a:solidFill>
            <a:ln w="2540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lgn="ctr" eaLnBrk="1" hangingPunct="1">
                <a:spcBef>
                  <a:spcPct val="0"/>
                </a:spcBef>
                <a:buClrTx/>
                <a:buSzTx/>
                <a:buFontTx/>
                <a:buNone/>
              </a:pPr>
              <a:r>
                <a:rPr lang="en-IE" altLang="en-US">
                  <a:ea typeface="MS PGothic" pitchFamily="34" charset="-128"/>
                </a:rPr>
                <a:t>-4</a:t>
              </a:r>
              <a:endParaRPr lang="en-US" altLang="en-US">
                <a:ea typeface="MS PGothic" pitchFamily="34" charset="-128"/>
              </a:endParaRPr>
            </a:p>
          </p:txBody>
        </p:sp>
        <p:sp>
          <p:nvSpPr>
            <p:cNvPr id="44044" name="Rectangle 16"/>
            <p:cNvSpPr>
              <a:spLocks noChangeArrowheads="1"/>
            </p:cNvSpPr>
            <p:nvPr/>
          </p:nvSpPr>
          <p:spPr bwMode="auto">
            <a:xfrm>
              <a:off x="4348" y="1220"/>
              <a:ext cx="329" cy="329"/>
            </a:xfrm>
            <a:prstGeom prst="rect">
              <a:avLst/>
            </a:prstGeom>
            <a:solidFill>
              <a:schemeClr val="bg1"/>
            </a:solidFill>
            <a:ln w="2540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lgn="ctr" eaLnBrk="1" hangingPunct="1">
                <a:spcBef>
                  <a:spcPct val="0"/>
                </a:spcBef>
                <a:buClrTx/>
                <a:buSzTx/>
                <a:buFontTx/>
                <a:buNone/>
              </a:pPr>
              <a:r>
                <a:rPr lang="en-IE" altLang="en-US">
                  <a:ea typeface="MS PGothic" pitchFamily="34" charset="-128"/>
                </a:rPr>
                <a:t>1</a:t>
              </a:r>
              <a:endParaRPr lang="en-US" altLang="en-US">
                <a:ea typeface="MS PGothic" pitchFamily="34" charset="-128"/>
              </a:endParaRPr>
            </a:p>
          </p:txBody>
        </p:sp>
        <p:sp>
          <p:nvSpPr>
            <p:cNvPr id="44045" name="Rectangle 17"/>
            <p:cNvSpPr>
              <a:spLocks noChangeArrowheads="1"/>
            </p:cNvSpPr>
            <p:nvPr/>
          </p:nvSpPr>
          <p:spPr bwMode="auto">
            <a:xfrm>
              <a:off x="3689" y="1549"/>
              <a:ext cx="329" cy="329"/>
            </a:xfrm>
            <a:prstGeom prst="rect">
              <a:avLst/>
            </a:prstGeom>
            <a:solidFill>
              <a:schemeClr val="bg1"/>
            </a:solidFill>
            <a:ln w="2540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lgn="ctr" eaLnBrk="1" hangingPunct="1">
                <a:spcBef>
                  <a:spcPct val="0"/>
                </a:spcBef>
                <a:buClrTx/>
                <a:buSzTx/>
                <a:buFontTx/>
                <a:buNone/>
              </a:pPr>
              <a:r>
                <a:rPr lang="en-IE" altLang="en-US">
                  <a:ea typeface="MS PGothic" pitchFamily="34" charset="-128"/>
                </a:rPr>
                <a:t>0</a:t>
              </a:r>
              <a:endParaRPr lang="en-US" altLang="en-US">
                <a:ea typeface="MS PGothic" pitchFamily="34" charset="-128"/>
              </a:endParaRPr>
            </a:p>
          </p:txBody>
        </p:sp>
        <p:sp>
          <p:nvSpPr>
            <p:cNvPr id="44046" name="Rectangle 18"/>
            <p:cNvSpPr>
              <a:spLocks noChangeArrowheads="1"/>
            </p:cNvSpPr>
            <p:nvPr/>
          </p:nvSpPr>
          <p:spPr bwMode="auto">
            <a:xfrm>
              <a:off x="4018" y="1549"/>
              <a:ext cx="330" cy="329"/>
            </a:xfrm>
            <a:prstGeom prst="rect">
              <a:avLst/>
            </a:prstGeom>
            <a:solidFill>
              <a:schemeClr val="bg1"/>
            </a:solidFill>
            <a:ln w="2540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lgn="ctr" eaLnBrk="1" hangingPunct="1">
                <a:spcBef>
                  <a:spcPct val="0"/>
                </a:spcBef>
                <a:buClrTx/>
                <a:buSzTx/>
                <a:buFontTx/>
                <a:buNone/>
              </a:pPr>
              <a:r>
                <a:rPr lang="en-IE" altLang="en-US">
                  <a:ea typeface="MS PGothic" pitchFamily="34" charset="-128"/>
                </a:rPr>
                <a:t>1</a:t>
              </a:r>
              <a:endParaRPr lang="en-US" altLang="en-US">
                <a:ea typeface="MS PGothic" pitchFamily="34" charset="-128"/>
              </a:endParaRPr>
            </a:p>
          </p:txBody>
        </p:sp>
        <p:sp>
          <p:nvSpPr>
            <p:cNvPr id="44047" name="Rectangle 19"/>
            <p:cNvSpPr>
              <a:spLocks noChangeArrowheads="1"/>
            </p:cNvSpPr>
            <p:nvPr/>
          </p:nvSpPr>
          <p:spPr bwMode="auto">
            <a:xfrm>
              <a:off x="4348" y="1549"/>
              <a:ext cx="329" cy="329"/>
            </a:xfrm>
            <a:prstGeom prst="rect">
              <a:avLst/>
            </a:prstGeom>
            <a:solidFill>
              <a:schemeClr val="bg1"/>
            </a:solidFill>
            <a:ln w="2540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lgn="ctr" eaLnBrk="1" hangingPunct="1">
                <a:spcBef>
                  <a:spcPct val="0"/>
                </a:spcBef>
                <a:buClrTx/>
                <a:buSzTx/>
                <a:buFontTx/>
                <a:buNone/>
              </a:pPr>
              <a:r>
                <a:rPr lang="en-IE" altLang="en-US">
                  <a:ea typeface="MS PGothic" pitchFamily="34" charset="-128"/>
                </a:rPr>
                <a:t>0</a:t>
              </a:r>
              <a:endParaRPr lang="en-US" altLang="en-US">
                <a:ea typeface="MS PGothic" pitchFamily="34" charset="-128"/>
              </a:endParaRPr>
            </a:p>
          </p:txBody>
        </p:sp>
      </p:grpSp>
    </p:spTree>
    <p:extLst>
      <p:ext uri="{BB962C8B-B14F-4D97-AF65-F5344CB8AC3E}">
        <p14:creationId xmlns:p14="http://schemas.microsoft.com/office/powerpoint/2010/main" val="3600792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2EFA1412-D466-23D9-521D-8A238EACC22C}"/>
              </a:ext>
            </a:extLst>
          </p:cNvPr>
          <p:cNvSpPr>
            <a:spLocks noGrp="1" noChangeArrowheads="1"/>
          </p:cNvSpPr>
          <p:nvPr>
            <p:ph type="title"/>
          </p:nvPr>
        </p:nvSpPr>
        <p:spPr/>
        <p:txBody>
          <a:bodyPr/>
          <a:lstStyle/>
          <a:p>
            <a:pPr eaLnBrk="1" hangingPunct="1"/>
            <a:r>
              <a:rPr lang="en-US" altLang="en-US" dirty="0"/>
              <a:t>Image Segmentation</a:t>
            </a:r>
          </a:p>
        </p:txBody>
      </p:sp>
      <p:sp>
        <p:nvSpPr>
          <p:cNvPr id="8195" name="Rectangle 3">
            <a:extLst>
              <a:ext uri="{FF2B5EF4-FFF2-40B4-BE49-F238E27FC236}">
                <a16:creationId xmlns:a16="http://schemas.microsoft.com/office/drawing/2014/main" id="{398425DC-15D6-A64A-6B09-667D436ABB0D}"/>
              </a:ext>
            </a:extLst>
          </p:cNvPr>
          <p:cNvSpPr>
            <a:spLocks noGrp="1" noChangeArrowheads="1"/>
          </p:cNvSpPr>
          <p:nvPr>
            <p:ph idx="1"/>
          </p:nvPr>
        </p:nvSpPr>
        <p:spPr>
          <a:xfrm>
            <a:off x="457200" y="731838"/>
            <a:ext cx="5486400" cy="5434011"/>
          </a:xfrm>
        </p:spPr>
        <p:txBody>
          <a:bodyPr/>
          <a:lstStyle/>
          <a:p>
            <a:pPr eaLnBrk="1" hangingPunct="1">
              <a:spcBef>
                <a:spcPts val="600"/>
              </a:spcBef>
            </a:pPr>
            <a:r>
              <a:rPr lang="en-US" altLang="en-US" sz="2800" dirty="0"/>
              <a:t>Goal: separate an image into “coherent” regions.</a:t>
            </a:r>
          </a:p>
          <a:p>
            <a:pPr eaLnBrk="1" hangingPunct="1">
              <a:spcBef>
                <a:spcPts val="600"/>
              </a:spcBef>
            </a:pPr>
            <a:r>
              <a:rPr lang="en-US" altLang="en-US" sz="2800" dirty="0"/>
              <a:t>Basic methods</a:t>
            </a:r>
          </a:p>
          <a:p>
            <a:pPr lvl="1" eaLnBrk="1" hangingPunct="1">
              <a:spcBef>
                <a:spcPts val="600"/>
              </a:spcBef>
            </a:pPr>
            <a:r>
              <a:rPr lang="en-US" altLang="en-US" sz="2400" dirty="0"/>
              <a:t>Point, line, edge detection</a:t>
            </a:r>
          </a:p>
          <a:p>
            <a:pPr lvl="1" eaLnBrk="1" hangingPunct="1">
              <a:spcBef>
                <a:spcPts val="600"/>
              </a:spcBef>
            </a:pPr>
            <a:r>
              <a:rPr lang="en-US" altLang="en-US" sz="2400" dirty="0"/>
              <a:t>Thresholding</a:t>
            </a:r>
          </a:p>
          <a:p>
            <a:pPr lvl="1" eaLnBrk="1" hangingPunct="1">
              <a:spcBef>
                <a:spcPts val="600"/>
              </a:spcBef>
            </a:pPr>
            <a:r>
              <a:rPr lang="en-US" altLang="en-US" sz="2400" dirty="0"/>
              <a:t>Region growing</a:t>
            </a:r>
          </a:p>
          <a:p>
            <a:pPr lvl="1" eaLnBrk="1" hangingPunct="1">
              <a:spcBef>
                <a:spcPts val="600"/>
              </a:spcBef>
            </a:pPr>
            <a:r>
              <a:rPr lang="en-US" altLang="en-US" sz="2400" dirty="0"/>
              <a:t>Morphological watersheds</a:t>
            </a:r>
          </a:p>
          <a:p>
            <a:pPr eaLnBrk="1" hangingPunct="1">
              <a:spcBef>
                <a:spcPts val="600"/>
              </a:spcBef>
            </a:pPr>
            <a:r>
              <a:rPr lang="en-US" altLang="en-US" sz="2800" dirty="0"/>
              <a:t>Advanced methods</a:t>
            </a:r>
          </a:p>
          <a:p>
            <a:pPr lvl="1" eaLnBrk="1" hangingPunct="1">
              <a:spcBef>
                <a:spcPts val="600"/>
              </a:spcBef>
            </a:pPr>
            <a:r>
              <a:rPr lang="en-US" altLang="en-US" sz="2400" dirty="0"/>
              <a:t>Clustering</a:t>
            </a:r>
          </a:p>
          <a:p>
            <a:pPr lvl="1" eaLnBrk="1" hangingPunct="1">
              <a:spcBef>
                <a:spcPts val="600"/>
              </a:spcBef>
            </a:pPr>
            <a:r>
              <a:rPr lang="en-US" altLang="en-US" sz="2400" dirty="0"/>
              <a:t>Model fitting.</a:t>
            </a:r>
          </a:p>
          <a:p>
            <a:pPr lvl="1" eaLnBrk="1" hangingPunct="1">
              <a:spcBef>
                <a:spcPts val="600"/>
              </a:spcBef>
            </a:pPr>
            <a:r>
              <a:rPr lang="en-US" altLang="en-US" sz="2400" dirty="0"/>
              <a:t>Probabilistic methods.</a:t>
            </a:r>
          </a:p>
          <a:p>
            <a:pPr lvl="1" eaLnBrk="1" hangingPunct="1">
              <a:spcBef>
                <a:spcPts val="600"/>
              </a:spcBef>
            </a:pPr>
            <a:r>
              <a:rPr lang="en-US" altLang="en-US" sz="2400" dirty="0"/>
              <a:t>…</a:t>
            </a:r>
          </a:p>
        </p:txBody>
      </p:sp>
      <p:pic>
        <p:nvPicPr>
          <p:cNvPr id="3" name="Picture 2">
            <a:extLst>
              <a:ext uri="{FF2B5EF4-FFF2-40B4-BE49-F238E27FC236}">
                <a16:creationId xmlns:a16="http://schemas.microsoft.com/office/drawing/2014/main" id="{915A53FF-FDC8-C4C3-8B67-92377442E63F}"/>
              </a:ext>
            </a:extLst>
          </p:cNvPr>
          <p:cNvPicPr>
            <a:picLocks noChangeAspect="1"/>
          </p:cNvPicPr>
          <p:nvPr/>
        </p:nvPicPr>
        <p:blipFill>
          <a:blip r:embed="rId2"/>
          <a:stretch>
            <a:fillRect/>
          </a:stretch>
        </p:blipFill>
        <p:spPr>
          <a:xfrm>
            <a:off x="6172200" y="980209"/>
            <a:ext cx="2286000" cy="1524000"/>
          </a:xfrm>
          <a:prstGeom prst="rect">
            <a:avLst/>
          </a:prstGeom>
        </p:spPr>
      </p:pic>
      <p:pic>
        <p:nvPicPr>
          <p:cNvPr id="5" name="Picture 4">
            <a:extLst>
              <a:ext uri="{FF2B5EF4-FFF2-40B4-BE49-F238E27FC236}">
                <a16:creationId xmlns:a16="http://schemas.microsoft.com/office/drawing/2014/main" id="{758D88C4-AA6C-B0CB-B295-2839495F25FA}"/>
              </a:ext>
            </a:extLst>
          </p:cNvPr>
          <p:cNvPicPr>
            <a:picLocks noChangeAspect="1"/>
          </p:cNvPicPr>
          <p:nvPr/>
        </p:nvPicPr>
        <p:blipFill>
          <a:blip r:embed="rId3"/>
          <a:stretch>
            <a:fillRect/>
          </a:stretch>
        </p:blipFill>
        <p:spPr>
          <a:xfrm>
            <a:off x="6172200" y="2667000"/>
            <a:ext cx="2286000" cy="1524000"/>
          </a:xfrm>
          <a:prstGeom prst="rect">
            <a:avLst/>
          </a:prstGeom>
        </p:spPr>
      </p:pic>
      <p:pic>
        <p:nvPicPr>
          <p:cNvPr id="7" name="Picture 6">
            <a:extLst>
              <a:ext uri="{FF2B5EF4-FFF2-40B4-BE49-F238E27FC236}">
                <a16:creationId xmlns:a16="http://schemas.microsoft.com/office/drawing/2014/main" id="{03E436EB-250F-E649-1C61-EF52AC98E0EB}"/>
              </a:ext>
            </a:extLst>
          </p:cNvPr>
          <p:cNvPicPr>
            <a:picLocks noChangeAspect="1"/>
          </p:cNvPicPr>
          <p:nvPr/>
        </p:nvPicPr>
        <p:blipFill>
          <a:blip r:embed="rId4"/>
          <a:stretch>
            <a:fillRect/>
          </a:stretch>
        </p:blipFill>
        <p:spPr>
          <a:xfrm>
            <a:off x="6172200" y="4419600"/>
            <a:ext cx="2286000" cy="1524000"/>
          </a:xfrm>
          <a:prstGeom prst="rect">
            <a:avLst/>
          </a:prstGeom>
        </p:spPr>
      </p:pic>
    </p:spTree>
    <p:extLst>
      <p:ext uri="{BB962C8B-B14F-4D97-AF65-F5344CB8AC3E}">
        <p14:creationId xmlns:p14="http://schemas.microsoft.com/office/powerpoint/2010/main" val="15108874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32591D-A759-0E5B-CF72-47B03FC548C0}"/>
              </a:ext>
            </a:extLst>
          </p:cNvPr>
          <p:cNvSpPr>
            <a:spLocks noGrp="1" noChangeArrowheads="1"/>
          </p:cNvSpPr>
          <p:nvPr>
            <p:ph type="title"/>
          </p:nvPr>
        </p:nvSpPr>
        <p:spPr/>
        <p:txBody>
          <a:bodyPr/>
          <a:lstStyle/>
          <a:p>
            <a:pPr algn="r" eaLnBrk="1" fontAlgn="auto" hangingPunct="1">
              <a:spcAft>
                <a:spcPts val="0"/>
              </a:spcAft>
              <a:defRPr/>
            </a:pPr>
            <a:r>
              <a:rPr lang="en-IE" dirty="0"/>
              <a:t>Laplace Operator</a:t>
            </a:r>
            <a:endParaRPr lang="en-US" dirty="0"/>
          </a:p>
        </p:txBody>
      </p:sp>
      <p:sp>
        <p:nvSpPr>
          <p:cNvPr id="2" name="Content Placeholder 1">
            <a:extLst>
              <a:ext uri="{FF2B5EF4-FFF2-40B4-BE49-F238E27FC236}">
                <a16:creationId xmlns:a16="http://schemas.microsoft.com/office/drawing/2014/main" id="{1BB4C13C-97F3-6BE9-3FE9-9302D10E49C4}"/>
              </a:ext>
            </a:extLst>
          </p:cNvPr>
          <p:cNvSpPr>
            <a:spLocks noGrp="1"/>
          </p:cNvSpPr>
          <p:nvPr>
            <p:ph idx="1"/>
          </p:nvPr>
        </p:nvSpPr>
        <p:spPr/>
        <p:txBody>
          <a:bodyPr/>
          <a:lstStyle/>
          <a:p>
            <a:endParaRPr lang="en-US" dirty="0"/>
          </a:p>
        </p:txBody>
      </p:sp>
      <p:grpSp>
        <p:nvGrpSpPr>
          <p:cNvPr id="46085" name="Group 13"/>
          <p:cNvGrpSpPr>
            <a:grpSpLocks/>
          </p:cNvGrpSpPr>
          <p:nvPr/>
        </p:nvGrpSpPr>
        <p:grpSpPr bwMode="auto">
          <a:xfrm>
            <a:off x="495300" y="1219200"/>
            <a:ext cx="8153400" cy="4419600"/>
            <a:chOff x="709" y="1758"/>
            <a:chExt cx="4302" cy="2178"/>
          </a:xfrm>
        </p:grpSpPr>
        <p:pic>
          <p:nvPicPr>
            <p:cNvPr id="46086" name="Picture 8"/>
            <p:cNvPicPr>
              <a:picLocks noChangeAspect="1" noChangeArrowheads="1"/>
            </p:cNvPicPr>
            <p:nvPr/>
          </p:nvPicPr>
          <p:blipFill>
            <a:blip r:embed="rId3">
              <a:extLst>
                <a:ext uri="{28A0092B-C50C-407E-A947-70E740481C1C}">
                  <a14:useLocalDpi xmlns:a14="http://schemas.microsoft.com/office/drawing/2010/main" val="0"/>
                </a:ext>
              </a:extLst>
            </a:blip>
            <a:srcRect l="18556" t="49696" r="40327"/>
            <a:stretch>
              <a:fillRect/>
            </a:stretch>
          </p:blipFill>
          <p:spPr bwMode="auto">
            <a:xfrm>
              <a:off x="3553" y="1758"/>
              <a:ext cx="1458" cy="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7" name="Picture 4"/>
            <p:cNvPicPr>
              <a:picLocks noChangeAspect="1" noChangeArrowheads="1"/>
            </p:cNvPicPr>
            <p:nvPr/>
          </p:nvPicPr>
          <p:blipFill>
            <a:blip r:embed="rId3">
              <a:extLst>
                <a:ext uri="{28A0092B-C50C-407E-A947-70E740481C1C}">
                  <a14:useLocalDpi xmlns:a14="http://schemas.microsoft.com/office/drawing/2010/main" val="0"/>
                </a:ext>
              </a:extLst>
            </a:blip>
            <a:srcRect l="18556" b="50000"/>
            <a:stretch>
              <a:fillRect/>
            </a:stretch>
          </p:blipFill>
          <p:spPr bwMode="auto">
            <a:xfrm>
              <a:off x="709" y="1758"/>
              <a:ext cx="2888" cy="1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8" name="Text Box 9"/>
            <p:cNvSpPr txBox="1">
              <a:spLocks noChangeArrowheads="1"/>
            </p:cNvSpPr>
            <p:nvPr/>
          </p:nvSpPr>
          <p:spPr bwMode="auto">
            <a:xfrm>
              <a:off x="1154" y="3359"/>
              <a:ext cx="61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lgn="ctr" eaLnBrk="1" hangingPunct="1">
                <a:spcBef>
                  <a:spcPct val="0"/>
                </a:spcBef>
                <a:buClrTx/>
                <a:buSzTx/>
                <a:buFontTx/>
                <a:buNone/>
              </a:pPr>
              <a:r>
                <a:rPr lang="en-IE" altLang="en-US" sz="1800">
                  <a:ea typeface="MS PGothic" pitchFamily="34" charset="-128"/>
                </a:rPr>
                <a:t>Original</a:t>
              </a:r>
              <a:br>
                <a:rPr lang="en-IE" altLang="en-US" sz="1800">
                  <a:ea typeface="MS PGothic" pitchFamily="34" charset="-128"/>
                </a:rPr>
              </a:br>
              <a:r>
                <a:rPr lang="en-IE" altLang="en-US" sz="1800">
                  <a:ea typeface="MS PGothic" pitchFamily="34" charset="-128"/>
                </a:rPr>
                <a:t>Image</a:t>
              </a:r>
              <a:endParaRPr lang="en-US" altLang="en-US" sz="1800">
                <a:ea typeface="MS PGothic" pitchFamily="34" charset="-128"/>
              </a:endParaRPr>
            </a:p>
          </p:txBody>
        </p:sp>
        <p:sp>
          <p:nvSpPr>
            <p:cNvPr id="46089" name="Text Box 10"/>
            <p:cNvSpPr txBox="1">
              <a:spLocks noChangeArrowheads="1"/>
            </p:cNvSpPr>
            <p:nvPr/>
          </p:nvSpPr>
          <p:spPr bwMode="auto">
            <a:xfrm>
              <a:off x="2363" y="3359"/>
              <a:ext cx="103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lgn="ctr" eaLnBrk="1" hangingPunct="1">
                <a:spcBef>
                  <a:spcPct val="0"/>
                </a:spcBef>
                <a:buClrTx/>
                <a:buSzTx/>
                <a:buFontTx/>
                <a:buNone/>
              </a:pPr>
              <a:r>
                <a:rPr lang="en-IE" altLang="en-US" sz="1800">
                  <a:ea typeface="MS PGothic" pitchFamily="34" charset="-128"/>
                </a:rPr>
                <a:t>Laplacian</a:t>
              </a:r>
              <a:br>
                <a:rPr lang="en-IE" altLang="en-US" sz="1800">
                  <a:ea typeface="MS PGothic" pitchFamily="34" charset="-128"/>
                </a:rPr>
              </a:br>
              <a:r>
                <a:rPr lang="en-IE" altLang="en-US" sz="1800">
                  <a:ea typeface="MS PGothic" pitchFamily="34" charset="-128"/>
                </a:rPr>
                <a:t>Filtered Image</a:t>
              </a:r>
              <a:endParaRPr lang="en-US" altLang="en-US" sz="1800">
                <a:ea typeface="MS PGothic" pitchFamily="34" charset="-128"/>
              </a:endParaRPr>
            </a:p>
          </p:txBody>
        </p:sp>
        <p:sp>
          <p:nvSpPr>
            <p:cNvPr id="46090" name="Text Box 12"/>
            <p:cNvSpPr txBox="1">
              <a:spLocks noChangeArrowheads="1"/>
            </p:cNvSpPr>
            <p:nvPr/>
          </p:nvSpPr>
          <p:spPr bwMode="auto">
            <a:xfrm>
              <a:off x="3648" y="3359"/>
              <a:ext cx="1276"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lgn="ctr" eaLnBrk="1" hangingPunct="1">
                <a:spcBef>
                  <a:spcPct val="0"/>
                </a:spcBef>
                <a:buClrTx/>
                <a:buSzTx/>
                <a:buFontTx/>
                <a:buNone/>
              </a:pPr>
              <a:r>
                <a:rPr lang="en-IE" altLang="en-US" sz="1800" dirty="0">
                  <a:ea typeface="MS PGothic" pitchFamily="34" charset="-128"/>
                </a:rPr>
                <a:t>Laplacian</a:t>
              </a:r>
              <a:br>
                <a:rPr lang="en-IE" altLang="en-US" sz="1800" dirty="0">
                  <a:ea typeface="MS PGothic" pitchFamily="34" charset="-128"/>
                </a:rPr>
              </a:br>
              <a:r>
                <a:rPr lang="en-IE" altLang="en-US" sz="1800" dirty="0">
                  <a:ea typeface="MS PGothic" pitchFamily="34" charset="-128"/>
                </a:rPr>
                <a:t>Filtered Image</a:t>
              </a:r>
              <a:br>
                <a:rPr lang="en-IE" altLang="en-US" sz="1800" dirty="0">
                  <a:ea typeface="MS PGothic" pitchFamily="34" charset="-128"/>
                </a:rPr>
              </a:br>
              <a:r>
                <a:rPr lang="en-IE" altLang="en-US" sz="1800" dirty="0">
                  <a:ea typeface="MS PGothic" pitchFamily="34" charset="-128"/>
                </a:rPr>
                <a:t>Scaled for Display</a:t>
              </a:r>
              <a:endParaRPr lang="en-US" altLang="en-US" sz="1800" dirty="0">
                <a:ea typeface="MS PGothic" pitchFamily="34" charset="-128"/>
              </a:endParaRPr>
            </a:p>
          </p:txBody>
        </p:sp>
      </p:grpSp>
    </p:spTree>
    <p:extLst>
      <p:ext uri="{BB962C8B-B14F-4D97-AF65-F5344CB8AC3E}">
        <p14:creationId xmlns:p14="http://schemas.microsoft.com/office/powerpoint/2010/main" val="8558430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81F84557-1EC7-AD04-FA0A-642CD5F9BA01}"/>
              </a:ext>
            </a:extLst>
          </p:cNvPr>
          <p:cNvSpPr>
            <a:spLocks noGrp="1" noChangeArrowheads="1"/>
          </p:cNvSpPr>
          <p:nvPr>
            <p:ph type="title"/>
          </p:nvPr>
        </p:nvSpPr>
        <p:spPr/>
        <p:txBody>
          <a:bodyPr/>
          <a:lstStyle/>
          <a:p>
            <a:pPr algn="r" eaLnBrk="1" fontAlgn="auto" hangingPunct="1">
              <a:spcAft>
                <a:spcPts val="0"/>
              </a:spcAft>
              <a:defRPr/>
            </a:pPr>
            <a:r>
              <a:rPr lang="en-IE" dirty="0"/>
              <a:t>Laplace Operator: Image Enhancement</a:t>
            </a:r>
            <a:endParaRPr lang="en-US" dirty="0"/>
          </a:p>
        </p:txBody>
      </p:sp>
      <p:sp>
        <p:nvSpPr>
          <p:cNvPr id="2" name="Content Placeholder 1">
            <a:extLst>
              <a:ext uri="{FF2B5EF4-FFF2-40B4-BE49-F238E27FC236}">
                <a16:creationId xmlns:a16="http://schemas.microsoft.com/office/drawing/2014/main" id="{FDA6374D-B3F7-29C7-057F-48BBDABF877B}"/>
              </a:ext>
            </a:extLst>
          </p:cNvPr>
          <p:cNvSpPr>
            <a:spLocks noGrp="1"/>
          </p:cNvSpPr>
          <p:nvPr>
            <p:ph idx="1"/>
          </p:nvPr>
        </p:nvSpPr>
        <p:spPr/>
        <p:txBody>
          <a:bodyPr/>
          <a:lstStyle/>
          <a:p>
            <a:endParaRPr lang="en-US"/>
          </a:p>
        </p:txBody>
      </p:sp>
      <p:graphicFrame>
        <p:nvGraphicFramePr>
          <p:cNvPr id="48134" name="Object 2"/>
          <p:cNvGraphicFramePr>
            <a:graphicFrameLocks noChangeAspect="1"/>
          </p:cNvGraphicFramePr>
          <p:nvPr>
            <p:extLst>
              <p:ext uri="{D42A27DB-BD31-4B8C-83A1-F6EECF244321}">
                <p14:modId xmlns:p14="http://schemas.microsoft.com/office/powerpoint/2010/main" val="629298280"/>
              </p:ext>
            </p:extLst>
          </p:nvPr>
        </p:nvGraphicFramePr>
        <p:xfrm>
          <a:off x="2259805" y="1255712"/>
          <a:ext cx="4624388" cy="725488"/>
        </p:xfrm>
        <a:graphic>
          <a:graphicData uri="http://schemas.openxmlformats.org/presentationml/2006/ole">
            <mc:AlternateContent xmlns:mc="http://schemas.openxmlformats.org/markup-compatibility/2006">
              <mc:Choice xmlns:v="urn:schemas-microsoft-com:vml" Requires="v">
                <p:oleObj name="Equation" r:id="rId3" imgW="1460500" imgH="228600" progId="Equation.3">
                  <p:embed/>
                </p:oleObj>
              </mc:Choice>
              <mc:Fallback>
                <p:oleObj name="Equation" r:id="rId3" imgW="1460500" imgH="228600" progId="Equation.3">
                  <p:embed/>
                  <p:pic>
                    <p:nvPicPr>
                      <p:cNvPr id="4813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805" y="1255712"/>
                        <a:ext cx="4624388" cy="725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 name="Picture 4">
            <a:extLst>
              <a:ext uri="{FF2B5EF4-FFF2-40B4-BE49-F238E27FC236}">
                <a16:creationId xmlns:a16="http://schemas.microsoft.com/office/drawing/2014/main" id="{66F87E61-ECDB-6C33-549F-F078BF37B3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8866" r="40298" b="50000"/>
          <a:stretch>
            <a:fillRect/>
          </a:stretch>
        </p:blipFill>
        <p:spPr bwMode="auto">
          <a:xfrm>
            <a:off x="501650" y="2535238"/>
            <a:ext cx="2298700" cy="261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B6EF08D3-2E2F-19AC-F4CD-669B8AC6C9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9193" t="49666"/>
          <a:stretch>
            <a:fillRect/>
          </a:stretch>
        </p:blipFill>
        <p:spPr bwMode="auto">
          <a:xfrm>
            <a:off x="6337300" y="2527300"/>
            <a:ext cx="2297113" cy="26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10">
            <a:extLst>
              <a:ext uri="{FF2B5EF4-FFF2-40B4-BE49-F238E27FC236}">
                <a16:creationId xmlns:a16="http://schemas.microsoft.com/office/drawing/2014/main" id="{02B3C1F8-CB6B-5874-97A2-9C62E83FB303}"/>
              </a:ext>
            </a:extLst>
          </p:cNvPr>
          <p:cNvSpPr txBox="1">
            <a:spLocks noChangeArrowheads="1"/>
          </p:cNvSpPr>
          <p:nvPr/>
        </p:nvSpPr>
        <p:spPr bwMode="auto">
          <a:xfrm>
            <a:off x="2868613" y="3305175"/>
            <a:ext cx="4127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lgn="ctr" eaLnBrk="1" hangingPunct="1">
              <a:spcBef>
                <a:spcPct val="0"/>
              </a:spcBef>
              <a:buClrTx/>
              <a:buSzTx/>
              <a:buFontTx/>
              <a:buNone/>
            </a:pPr>
            <a:r>
              <a:rPr lang="en-IE" altLang="en-US" sz="5400">
                <a:ea typeface="MS PGothic" pitchFamily="34" charset="-128"/>
              </a:rPr>
              <a:t>-</a:t>
            </a:r>
            <a:endParaRPr lang="en-US" altLang="en-US" sz="5400">
              <a:ea typeface="MS PGothic" pitchFamily="34" charset="-128"/>
            </a:endParaRPr>
          </a:p>
        </p:txBody>
      </p:sp>
      <p:sp>
        <p:nvSpPr>
          <p:cNvPr id="10" name="Text Box 11">
            <a:extLst>
              <a:ext uri="{FF2B5EF4-FFF2-40B4-BE49-F238E27FC236}">
                <a16:creationId xmlns:a16="http://schemas.microsoft.com/office/drawing/2014/main" id="{2CA2404B-9BB3-418C-87FB-79A11C89570A}"/>
              </a:ext>
            </a:extLst>
          </p:cNvPr>
          <p:cNvSpPr txBox="1">
            <a:spLocks noChangeArrowheads="1"/>
          </p:cNvSpPr>
          <p:nvPr/>
        </p:nvSpPr>
        <p:spPr bwMode="auto">
          <a:xfrm>
            <a:off x="5684838" y="3386138"/>
            <a:ext cx="584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lgn="ctr" eaLnBrk="1" hangingPunct="1">
              <a:spcBef>
                <a:spcPct val="0"/>
              </a:spcBef>
              <a:buClrTx/>
              <a:buSzTx/>
              <a:buFontTx/>
              <a:buNone/>
            </a:pPr>
            <a:r>
              <a:rPr lang="en-IE" altLang="en-US" sz="5400">
                <a:ea typeface="MS PGothic" pitchFamily="34" charset="-128"/>
              </a:rPr>
              <a:t>=</a:t>
            </a:r>
            <a:endParaRPr lang="en-US" altLang="en-US" sz="5400">
              <a:ea typeface="MS PGothic" pitchFamily="34" charset="-128"/>
            </a:endParaRPr>
          </a:p>
        </p:txBody>
      </p:sp>
      <p:sp>
        <p:nvSpPr>
          <p:cNvPr id="11" name="Text Box 18">
            <a:extLst>
              <a:ext uri="{FF2B5EF4-FFF2-40B4-BE49-F238E27FC236}">
                <a16:creationId xmlns:a16="http://schemas.microsoft.com/office/drawing/2014/main" id="{C969CD6D-D58F-F757-E96C-49CB74D51B63}"/>
              </a:ext>
            </a:extLst>
          </p:cNvPr>
          <p:cNvSpPr txBox="1">
            <a:spLocks noChangeArrowheads="1"/>
          </p:cNvSpPr>
          <p:nvPr/>
        </p:nvSpPr>
        <p:spPr bwMode="auto">
          <a:xfrm>
            <a:off x="1182688" y="5073650"/>
            <a:ext cx="971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lgn="ctr" eaLnBrk="1" hangingPunct="1">
              <a:spcBef>
                <a:spcPct val="0"/>
              </a:spcBef>
              <a:buClrTx/>
              <a:buSzTx/>
              <a:buFontTx/>
              <a:buNone/>
            </a:pPr>
            <a:r>
              <a:rPr lang="en-IE" altLang="en-US" sz="1800">
                <a:ea typeface="MS PGothic" pitchFamily="34" charset="-128"/>
              </a:rPr>
              <a:t>Original</a:t>
            </a:r>
            <a:br>
              <a:rPr lang="en-IE" altLang="en-US" sz="1800">
                <a:ea typeface="MS PGothic" pitchFamily="34" charset="-128"/>
              </a:rPr>
            </a:br>
            <a:r>
              <a:rPr lang="en-IE" altLang="en-US" sz="1800">
                <a:ea typeface="MS PGothic" pitchFamily="34" charset="-128"/>
              </a:rPr>
              <a:t>Image</a:t>
            </a:r>
            <a:endParaRPr lang="en-US" altLang="en-US" sz="1800">
              <a:ea typeface="MS PGothic" pitchFamily="34" charset="-128"/>
            </a:endParaRPr>
          </a:p>
        </p:txBody>
      </p:sp>
      <p:sp>
        <p:nvSpPr>
          <p:cNvPr id="12" name="Text Box 19">
            <a:extLst>
              <a:ext uri="{FF2B5EF4-FFF2-40B4-BE49-F238E27FC236}">
                <a16:creationId xmlns:a16="http://schemas.microsoft.com/office/drawing/2014/main" id="{9DB5D93E-4117-624B-BC2E-47DC54D2AF1A}"/>
              </a:ext>
            </a:extLst>
          </p:cNvPr>
          <p:cNvSpPr txBox="1">
            <a:spLocks noChangeArrowheads="1"/>
          </p:cNvSpPr>
          <p:nvPr/>
        </p:nvSpPr>
        <p:spPr bwMode="auto">
          <a:xfrm>
            <a:off x="3706813" y="5073650"/>
            <a:ext cx="1644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lgn="ctr" eaLnBrk="1" hangingPunct="1">
              <a:spcBef>
                <a:spcPct val="0"/>
              </a:spcBef>
              <a:buClrTx/>
              <a:buSzTx/>
              <a:buFontTx/>
              <a:buNone/>
            </a:pPr>
            <a:r>
              <a:rPr lang="en-IE" altLang="en-US" sz="1800" dirty="0">
                <a:ea typeface="MS PGothic" pitchFamily="34" charset="-128"/>
              </a:rPr>
              <a:t>Laplacian</a:t>
            </a:r>
            <a:br>
              <a:rPr lang="en-IE" altLang="en-US" sz="1800" dirty="0">
                <a:ea typeface="MS PGothic" pitchFamily="34" charset="-128"/>
              </a:rPr>
            </a:br>
            <a:r>
              <a:rPr lang="en-IE" altLang="en-US" sz="1800" dirty="0">
                <a:ea typeface="MS PGothic" pitchFamily="34" charset="-128"/>
              </a:rPr>
              <a:t>Filtered Image</a:t>
            </a:r>
            <a:endParaRPr lang="en-US" altLang="en-US" sz="1800" dirty="0">
              <a:ea typeface="MS PGothic" pitchFamily="34" charset="-128"/>
            </a:endParaRPr>
          </a:p>
        </p:txBody>
      </p:sp>
      <p:sp>
        <p:nvSpPr>
          <p:cNvPr id="13" name="Text Box 20">
            <a:extLst>
              <a:ext uri="{FF2B5EF4-FFF2-40B4-BE49-F238E27FC236}">
                <a16:creationId xmlns:a16="http://schemas.microsoft.com/office/drawing/2014/main" id="{4E7850E2-32B8-50FB-6A6A-08421C6E02C6}"/>
              </a:ext>
            </a:extLst>
          </p:cNvPr>
          <p:cNvSpPr txBox="1">
            <a:spLocks noChangeArrowheads="1"/>
          </p:cNvSpPr>
          <p:nvPr/>
        </p:nvSpPr>
        <p:spPr bwMode="auto">
          <a:xfrm>
            <a:off x="6840538" y="5073650"/>
            <a:ext cx="1301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lgn="ctr" eaLnBrk="1" hangingPunct="1">
              <a:spcBef>
                <a:spcPct val="0"/>
              </a:spcBef>
              <a:buClrTx/>
              <a:buSzTx/>
              <a:buFontTx/>
              <a:buNone/>
            </a:pPr>
            <a:r>
              <a:rPr lang="en-IE" altLang="en-US" sz="1800">
                <a:ea typeface="MS PGothic" pitchFamily="34" charset="-128"/>
              </a:rPr>
              <a:t>Sharpened</a:t>
            </a:r>
            <a:br>
              <a:rPr lang="en-IE" altLang="en-US" sz="1800">
                <a:ea typeface="MS PGothic" pitchFamily="34" charset="-128"/>
              </a:rPr>
            </a:br>
            <a:r>
              <a:rPr lang="en-IE" altLang="en-US" sz="1800">
                <a:ea typeface="MS PGothic" pitchFamily="34" charset="-128"/>
              </a:rPr>
              <a:t>Image</a:t>
            </a:r>
            <a:endParaRPr lang="en-US" altLang="en-US" sz="1800">
              <a:ea typeface="MS PGothic" pitchFamily="34" charset="-128"/>
            </a:endParaRPr>
          </a:p>
        </p:txBody>
      </p:sp>
      <p:pic>
        <p:nvPicPr>
          <p:cNvPr id="14" name="Picture 23">
            <a:extLst>
              <a:ext uri="{FF2B5EF4-FFF2-40B4-BE49-F238E27FC236}">
                <a16:creationId xmlns:a16="http://schemas.microsoft.com/office/drawing/2014/main" id="{1EB06669-C84F-2E69-D5B5-E57D7F17C1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9731" b="50000"/>
          <a:stretch>
            <a:fillRect/>
          </a:stretch>
        </p:blipFill>
        <p:spPr bwMode="auto">
          <a:xfrm>
            <a:off x="3349625" y="2535238"/>
            <a:ext cx="2266950" cy="261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79740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p:txBody>
          <a:bodyPr/>
          <a:lstStyle/>
          <a:p>
            <a:pPr algn="r" eaLnBrk="1" fontAlgn="auto" hangingPunct="1">
              <a:spcAft>
                <a:spcPts val="0"/>
              </a:spcAft>
              <a:defRPr/>
            </a:pPr>
            <a:r>
              <a:rPr lang="en-IE" dirty="0"/>
              <a:t>Laplace Operator: Image Enhancement</a:t>
            </a:r>
            <a:endParaRPr lang="en-US" dirty="0">
              <a:solidFill>
                <a:srgbClr val="CC3300"/>
              </a:solidFill>
            </a:endParaRPr>
          </a:p>
        </p:txBody>
      </p:sp>
      <p:sp>
        <p:nvSpPr>
          <p:cNvPr id="3" name="Content Placeholder 2">
            <a:extLst>
              <a:ext uri="{FF2B5EF4-FFF2-40B4-BE49-F238E27FC236}">
                <a16:creationId xmlns:a16="http://schemas.microsoft.com/office/drawing/2014/main" id="{E8847DB9-1B38-3CCB-4515-A9DC1D6945F4}"/>
              </a:ext>
            </a:extLst>
          </p:cNvPr>
          <p:cNvSpPr>
            <a:spLocks noGrp="1"/>
          </p:cNvSpPr>
          <p:nvPr>
            <p:ph idx="1"/>
          </p:nvPr>
        </p:nvSpPr>
        <p:spPr/>
        <p:txBody>
          <a:bodyPr/>
          <a:lstStyle/>
          <a:p>
            <a:endParaRPr lang="en-US"/>
          </a:p>
        </p:txBody>
      </p:sp>
      <p:sp>
        <p:nvSpPr>
          <p:cNvPr id="52226" name="Slide Number Placeholder 1"/>
          <p:cNvSpPr>
            <a:spLocks noGrp="1"/>
          </p:cNvSpPr>
          <p:nvPr>
            <p:ph type="sldNum" sz="quarter" idx="4294967295"/>
          </p:nvPr>
        </p:nvSpPr>
        <p:spPr bwMode="auto">
          <a:xfrm>
            <a:off x="8458200" y="5353050"/>
            <a:ext cx="685800" cy="533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spcBef>
                <a:spcPct val="0"/>
              </a:spcBef>
              <a:buClrTx/>
              <a:buSzTx/>
              <a:buFontTx/>
              <a:buNone/>
            </a:pPr>
            <a:fld id="{A7D98D35-AA5C-4B53-8AB0-60369B9E93F5}" type="slidenum">
              <a:rPr lang="en-US" altLang="en-US" sz="1400">
                <a:solidFill>
                  <a:srgbClr val="FFFFFF"/>
                </a:solidFill>
                <a:latin typeface="Franklin Gothic Book" pitchFamily="34" charset="0"/>
              </a:rPr>
              <a:pPr>
                <a:spcBef>
                  <a:spcPct val="0"/>
                </a:spcBef>
                <a:buClrTx/>
                <a:buSzTx/>
                <a:buFontTx/>
                <a:buNone/>
              </a:pPr>
              <a:t>32</a:t>
            </a:fld>
            <a:endParaRPr lang="en-US" altLang="en-US" sz="1400">
              <a:solidFill>
                <a:srgbClr val="FFFFFF"/>
              </a:solidFill>
              <a:latin typeface="Franklin Gothic Book" pitchFamily="34" charset="0"/>
            </a:endParaRPr>
          </a:p>
        </p:txBody>
      </p:sp>
      <p:graphicFrame>
        <p:nvGraphicFramePr>
          <p:cNvPr id="52229" name="Object 2"/>
          <p:cNvGraphicFramePr>
            <a:graphicFrameLocks noChangeAspect="1"/>
          </p:cNvGraphicFramePr>
          <p:nvPr>
            <p:extLst>
              <p:ext uri="{D42A27DB-BD31-4B8C-83A1-F6EECF244321}">
                <p14:modId xmlns:p14="http://schemas.microsoft.com/office/powerpoint/2010/main" val="4215750276"/>
              </p:ext>
            </p:extLst>
          </p:nvPr>
        </p:nvGraphicFramePr>
        <p:xfrm>
          <a:off x="1814512" y="2174875"/>
          <a:ext cx="6316663" cy="600075"/>
        </p:xfrm>
        <a:graphic>
          <a:graphicData uri="http://schemas.openxmlformats.org/presentationml/2006/ole">
            <mc:AlternateContent xmlns:mc="http://schemas.openxmlformats.org/markup-compatibility/2006">
              <mc:Choice xmlns:v="urn:schemas-microsoft-com:vml" Requires="v">
                <p:oleObj name="Equation" r:id="rId3" imgW="2146300" imgH="203200" progId="Equation.3">
                  <p:embed/>
                </p:oleObj>
              </mc:Choice>
              <mc:Fallback>
                <p:oleObj name="Equation" r:id="rId3" imgW="2146300" imgH="203200" progId="Equation.3">
                  <p:embed/>
                  <p:pic>
                    <p:nvPicPr>
                      <p:cNvPr id="52229"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4512" y="2174875"/>
                        <a:ext cx="6316663"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2230" name="Object 3"/>
          <p:cNvGraphicFramePr>
            <a:graphicFrameLocks noChangeAspect="1"/>
          </p:cNvGraphicFramePr>
          <p:nvPr>
            <p:extLst>
              <p:ext uri="{D42A27DB-BD31-4B8C-83A1-F6EECF244321}">
                <p14:modId xmlns:p14="http://schemas.microsoft.com/office/powerpoint/2010/main" val="104995697"/>
              </p:ext>
            </p:extLst>
          </p:nvPr>
        </p:nvGraphicFramePr>
        <p:xfrm>
          <a:off x="3886200" y="2830513"/>
          <a:ext cx="4521200" cy="598487"/>
        </p:xfrm>
        <a:graphic>
          <a:graphicData uri="http://schemas.openxmlformats.org/presentationml/2006/ole">
            <mc:AlternateContent xmlns:mc="http://schemas.openxmlformats.org/markup-compatibility/2006">
              <mc:Choice xmlns:v="urn:schemas-microsoft-com:vml" Requires="v">
                <p:oleObj name="Equation" r:id="rId5" imgW="1536033" imgH="203112" progId="Equation.3">
                  <p:embed/>
                </p:oleObj>
              </mc:Choice>
              <mc:Fallback>
                <p:oleObj name="Equation" r:id="rId5" imgW="1536033" imgH="203112" progId="Equation.3">
                  <p:embed/>
                  <p:pic>
                    <p:nvPicPr>
                      <p:cNvPr id="5223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6200" y="2830513"/>
                        <a:ext cx="4521200"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2231" name="Object 4"/>
          <p:cNvGraphicFramePr>
            <a:graphicFrameLocks noChangeAspect="1"/>
          </p:cNvGraphicFramePr>
          <p:nvPr>
            <p:extLst>
              <p:ext uri="{D42A27DB-BD31-4B8C-83A1-F6EECF244321}">
                <p14:modId xmlns:p14="http://schemas.microsoft.com/office/powerpoint/2010/main" val="1229968752"/>
              </p:ext>
            </p:extLst>
          </p:nvPr>
        </p:nvGraphicFramePr>
        <p:xfrm>
          <a:off x="3765550" y="3486150"/>
          <a:ext cx="2092325" cy="598488"/>
        </p:xfrm>
        <a:graphic>
          <a:graphicData uri="http://schemas.openxmlformats.org/presentationml/2006/ole">
            <mc:AlternateContent xmlns:mc="http://schemas.openxmlformats.org/markup-compatibility/2006">
              <mc:Choice xmlns:v="urn:schemas-microsoft-com:vml" Requires="v">
                <p:oleObj name="Equation" r:id="rId7" imgW="710891" imgH="203112" progId="Equation.3">
                  <p:embed/>
                </p:oleObj>
              </mc:Choice>
              <mc:Fallback>
                <p:oleObj name="Equation" r:id="rId7" imgW="710891" imgH="203112" progId="Equation.3">
                  <p:embed/>
                  <p:pic>
                    <p:nvPicPr>
                      <p:cNvPr id="52231"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65550" y="3486150"/>
                        <a:ext cx="2092325"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2232" name="Object 5"/>
          <p:cNvGraphicFramePr>
            <a:graphicFrameLocks noChangeAspect="1"/>
          </p:cNvGraphicFramePr>
          <p:nvPr>
            <p:extLst>
              <p:ext uri="{D42A27DB-BD31-4B8C-83A1-F6EECF244321}">
                <p14:modId xmlns:p14="http://schemas.microsoft.com/office/powerpoint/2010/main" val="2238459929"/>
              </p:ext>
            </p:extLst>
          </p:nvPr>
        </p:nvGraphicFramePr>
        <p:xfrm>
          <a:off x="571500" y="1428750"/>
          <a:ext cx="4297362" cy="674688"/>
        </p:xfrm>
        <a:graphic>
          <a:graphicData uri="http://schemas.openxmlformats.org/presentationml/2006/ole">
            <mc:AlternateContent xmlns:mc="http://schemas.openxmlformats.org/markup-compatibility/2006">
              <mc:Choice xmlns:v="urn:schemas-microsoft-com:vml" Requires="v">
                <p:oleObj name="Equation" r:id="rId9" imgW="1460500" imgH="228600" progId="Equation.3">
                  <p:embed/>
                </p:oleObj>
              </mc:Choice>
              <mc:Fallback>
                <p:oleObj name="Equation" r:id="rId9" imgW="1460500" imgH="228600" progId="Equation.3">
                  <p:embed/>
                  <p:pic>
                    <p:nvPicPr>
                      <p:cNvPr id="52232"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1500" y="1428750"/>
                        <a:ext cx="4297362"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2233" name="Object 6"/>
          <p:cNvGraphicFramePr>
            <a:graphicFrameLocks noChangeAspect="1"/>
          </p:cNvGraphicFramePr>
          <p:nvPr>
            <p:extLst>
              <p:ext uri="{D42A27DB-BD31-4B8C-83A1-F6EECF244321}">
                <p14:modId xmlns:p14="http://schemas.microsoft.com/office/powerpoint/2010/main" val="1371128428"/>
              </p:ext>
            </p:extLst>
          </p:nvPr>
        </p:nvGraphicFramePr>
        <p:xfrm>
          <a:off x="1876425" y="4203700"/>
          <a:ext cx="6389687" cy="600075"/>
        </p:xfrm>
        <a:graphic>
          <a:graphicData uri="http://schemas.openxmlformats.org/presentationml/2006/ole">
            <mc:AlternateContent xmlns:mc="http://schemas.openxmlformats.org/markup-compatibility/2006">
              <mc:Choice xmlns:v="urn:schemas-microsoft-com:vml" Requires="v">
                <p:oleObj name="Equation" r:id="rId11" imgW="2171700" imgH="203200" progId="Equation.3">
                  <p:embed/>
                </p:oleObj>
              </mc:Choice>
              <mc:Fallback>
                <p:oleObj name="Equation" r:id="rId11" imgW="2171700" imgH="203200" progId="Equation.3">
                  <p:embed/>
                  <p:pic>
                    <p:nvPicPr>
                      <p:cNvPr id="52233"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76425" y="4203700"/>
                        <a:ext cx="6389687"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2234" name="Object 7"/>
          <p:cNvGraphicFramePr>
            <a:graphicFrameLocks noChangeAspect="1"/>
          </p:cNvGraphicFramePr>
          <p:nvPr>
            <p:extLst>
              <p:ext uri="{D42A27DB-BD31-4B8C-83A1-F6EECF244321}">
                <p14:modId xmlns:p14="http://schemas.microsoft.com/office/powerpoint/2010/main" val="3597425789"/>
              </p:ext>
            </p:extLst>
          </p:nvPr>
        </p:nvGraphicFramePr>
        <p:xfrm>
          <a:off x="3905250" y="4875213"/>
          <a:ext cx="4484687" cy="598487"/>
        </p:xfrm>
        <a:graphic>
          <a:graphicData uri="http://schemas.openxmlformats.org/presentationml/2006/ole">
            <mc:AlternateContent xmlns:mc="http://schemas.openxmlformats.org/markup-compatibility/2006">
              <mc:Choice xmlns:v="urn:schemas-microsoft-com:vml" Requires="v">
                <p:oleObj name="Equation" r:id="rId13" imgW="1524000" imgH="203200" progId="Equation.3">
                  <p:embed/>
                </p:oleObj>
              </mc:Choice>
              <mc:Fallback>
                <p:oleObj name="Equation" r:id="rId13" imgW="1524000" imgH="203200" progId="Equation.3">
                  <p:embed/>
                  <p:pic>
                    <p:nvPicPr>
                      <p:cNvPr id="52234"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05250" y="4875213"/>
                        <a:ext cx="4484687"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4099695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p:txBody>
          <a:bodyPr/>
          <a:lstStyle/>
          <a:p>
            <a:pPr algn="r" eaLnBrk="1" fontAlgn="auto" hangingPunct="1">
              <a:spcAft>
                <a:spcPts val="0"/>
              </a:spcAft>
              <a:defRPr/>
            </a:pPr>
            <a:r>
              <a:rPr lang="en-IE" dirty="0"/>
              <a:t>Laplace Operator: Image Enhancement</a:t>
            </a:r>
            <a:endParaRPr lang="en-US" sz="3600" dirty="0">
              <a:solidFill>
                <a:srgbClr val="CC3300"/>
              </a:solidFill>
            </a:endParaRPr>
          </a:p>
        </p:txBody>
      </p:sp>
      <p:sp>
        <p:nvSpPr>
          <p:cNvPr id="3" name="Content Placeholder 2">
            <a:extLst>
              <a:ext uri="{FF2B5EF4-FFF2-40B4-BE49-F238E27FC236}">
                <a16:creationId xmlns:a16="http://schemas.microsoft.com/office/drawing/2014/main" id="{CB36BC2E-536E-6322-08B9-C4181914193F}"/>
              </a:ext>
            </a:extLst>
          </p:cNvPr>
          <p:cNvSpPr>
            <a:spLocks noGrp="1"/>
          </p:cNvSpPr>
          <p:nvPr>
            <p:ph idx="1"/>
          </p:nvPr>
        </p:nvSpPr>
        <p:spPr/>
        <p:txBody>
          <a:bodyPr/>
          <a:lstStyle/>
          <a:p>
            <a:endParaRPr lang="en-US"/>
          </a:p>
        </p:txBody>
      </p:sp>
      <p:pic>
        <p:nvPicPr>
          <p:cNvPr id="54276" name="Picture 14"/>
          <p:cNvPicPr>
            <a:picLocks noChangeAspect="1" noChangeArrowheads="1"/>
          </p:cNvPicPr>
          <p:nvPr/>
        </p:nvPicPr>
        <p:blipFill>
          <a:blip r:embed="rId3">
            <a:extLst>
              <a:ext uri="{28A0092B-C50C-407E-A947-70E740481C1C}">
                <a14:useLocalDpi xmlns:a14="http://schemas.microsoft.com/office/drawing/2010/main" val="0"/>
              </a:ext>
            </a:extLst>
          </a:blip>
          <a:srcRect l="9874" t="42604" r="44447" b="13454"/>
          <a:stretch>
            <a:fillRect/>
          </a:stretch>
        </p:blipFill>
        <p:spPr bwMode="auto">
          <a:xfrm>
            <a:off x="5962650" y="2511425"/>
            <a:ext cx="2416175" cy="223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7" name="AutoShape 16"/>
          <p:cNvSpPr>
            <a:spLocks noChangeArrowheads="1"/>
          </p:cNvSpPr>
          <p:nvPr/>
        </p:nvSpPr>
        <p:spPr bwMode="auto">
          <a:xfrm>
            <a:off x="3094038" y="3176588"/>
            <a:ext cx="2938462" cy="896937"/>
          </a:xfrm>
          <a:prstGeom prst="rightArrow">
            <a:avLst>
              <a:gd name="adj1" fmla="val 50093"/>
              <a:gd name="adj2" fmla="val 46336"/>
            </a:avLst>
          </a:prstGeom>
          <a:solidFill>
            <a:schemeClr val="accent1"/>
          </a:solidFill>
          <a:ln w="1270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eaLnBrk="1" hangingPunct="1">
              <a:spcBef>
                <a:spcPct val="0"/>
              </a:spcBef>
              <a:buClrTx/>
              <a:buSzTx/>
              <a:buFontTx/>
              <a:buNone/>
            </a:pPr>
            <a:endParaRPr lang="en-GB" altLang="en-US" sz="1800">
              <a:ea typeface="MS PGothic" pitchFamily="34" charset="-128"/>
            </a:endParaRPr>
          </a:p>
        </p:txBody>
      </p:sp>
      <p:grpSp>
        <p:nvGrpSpPr>
          <p:cNvPr id="54278" name="Group 4"/>
          <p:cNvGrpSpPr>
            <a:grpSpLocks/>
          </p:cNvGrpSpPr>
          <p:nvPr/>
        </p:nvGrpSpPr>
        <p:grpSpPr bwMode="auto">
          <a:xfrm>
            <a:off x="3592513" y="2689225"/>
            <a:ext cx="1893887" cy="1884363"/>
            <a:chOff x="3689" y="895"/>
            <a:chExt cx="988" cy="983"/>
          </a:xfrm>
        </p:grpSpPr>
        <p:sp>
          <p:nvSpPr>
            <p:cNvPr id="54280" name="Rectangle 5"/>
            <p:cNvSpPr>
              <a:spLocks noChangeArrowheads="1"/>
            </p:cNvSpPr>
            <p:nvPr/>
          </p:nvSpPr>
          <p:spPr bwMode="auto">
            <a:xfrm>
              <a:off x="3689" y="895"/>
              <a:ext cx="329" cy="329"/>
            </a:xfrm>
            <a:prstGeom prst="rect">
              <a:avLst/>
            </a:prstGeom>
            <a:solidFill>
              <a:schemeClr val="bg1"/>
            </a:solidFill>
            <a:ln w="2540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lgn="ctr" eaLnBrk="1" hangingPunct="1">
                <a:spcBef>
                  <a:spcPct val="0"/>
                </a:spcBef>
                <a:buClrTx/>
                <a:buSzTx/>
                <a:buFontTx/>
                <a:buNone/>
              </a:pPr>
              <a:r>
                <a:rPr lang="en-IE" altLang="en-US">
                  <a:ea typeface="MS PGothic" pitchFamily="34" charset="-128"/>
                </a:rPr>
                <a:t>0</a:t>
              </a:r>
              <a:endParaRPr lang="en-US" altLang="en-US">
                <a:ea typeface="MS PGothic" pitchFamily="34" charset="-128"/>
              </a:endParaRPr>
            </a:p>
          </p:txBody>
        </p:sp>
        <p:sp>
          <p:nvSpPr>
            <p:cNvPr id="54281" name="Rectangle 6"/>
            <p:cNvSpPr>
              <a:spLocks noChangeArrowheads="1"/>
            </p:cNvSpPr>
            <p:nvPr/>
          </p:nvSpPr>
          <p:spPr bwMode="auto">
            <a:xfrm>
              <a:off x="4018" y="895"/>
              <a:ext cx="330" cy="329"/>
            </a:xfrm>
            <a:prstGeom prst="rect">
              <a:avLst/>
            </a:prstGeom>
            <a:solidFill>
              <a:schemeClr val="bg1"/>
            </a:solidFill>
            <a:ln w="2540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lgn="ctr" eaLnBrk="1" hangingPunct="1">
                <a:spcBef>
                  <a:spcPct val="0"/>
                </a:spcBef>
                <a:buClrTx/>
                <a:buSzTx/>
                <a:buFontTx/>
                <a:buNone/>
              </a:pPr>
              <a:r>
                <a:rPr lang="en-IE" altLang="en-US">
                  <a:ea typeface="MS PGothic" pitchFamily="34" charset="-128"/>
                </a:rPr>
                <a:t>-1</a:t>
              </a:r>
              <a:endParaRPr lang="en-US" altLang="en-US">
                <a:ea typeface="MS PGothic" pitchFamily="34" charset="-128"/>
              </a:endParaRPr>
            </a:p>
          </p:txBody>
        </p:sp>
        <p:sp>
          <p:nvSpPr>
            <p:cNvPr id="54282" name="Rectangle 7"/>
            <p:cNvSpPr>
              <a:spLocks noChangeArrowheads="1"/>
            </p:cNvSpPr>
            <p:nvPr/>
          </p:nvSpPr>
          <p:spPr bwMode="auto">
            <a:xfrm>
              <a:off x="4348" y="895"/>
              <a:ext cx="329" cy="329"/>
            </a:xfrm>
            <a:prstGeom prst="rect">
              <a:avLst/>
            </a:prstGeom>
            <a:solidFill>
              <a:schemeClr val="bg1"/>
            </a:solidFill>
            <a:ln w="2540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lgn="ctr" eaLnBrk="1" hangingPunct="1">
                <a:spcBef>
                  <a:spcPct val="0"/>
                </a:spcBef>
                <a:buClrTx/>
                <a:buSzTx/>
                <a:buFontTx/>
                <a:buNone/>
              </a:pPr>
              <a:r>
                <a:rPr lang="en-IE" altLang="en-US">
                  <a:ea typeface="MS PGothic" pitchFamily="34" charset="-128"/>
                </a:rPr>
                <a:t>0</a:t>
              </a:r>
              <a:endParaRPr lang="en-US" altLang="en-US">
                <a:ea typeface="MS PGothic" pitchFamily="34" charset="-128"/>
              </a:endParaRPr>
            </a:p>
          </p:txBody>
        </p:sp>
        <p:sp>
          <p:nvSpPr>
            <p:cNvPr id="54283" name="Rectangle 8"/>
            <p:cNvSpPr>
              <a:spLocks noChangeArrowheads="1"/>
            </p:cNvSpPr>
            <p:nvPr/>
          </p:nvSpPr>
          <p:spPr bwMode="auto">
            <a:xfrm>
              <a:off x="3689" y="1220"/>
              <a:ext cx="329" cy="329"/>
            </a:xfrm>
            <a:prstGeom prst="rect">
              <a:avLst/>
            </a:prstGeom>
            <a:solidFill>
              <a:schemeClr val="bg1"/>
            </a:solidFill>
            <a:ln w="2540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lgn="ctr" eaLnBrk="1" hangingPunct="1">
                <a:spcBef>
                  <a:spcPct val="0"/>
                </a:spcBef>
                <a:buClrTx/>
                <a:buSzTx/>
                <a:buFontTx/>
                <a:buNone/>
              </a:pPr>
              <a:r>
                <a:rPr lang="en-IE" altLang="en-US">
                  <a:ea typeface="MS PGothic" pitchFamily="34" charset="-128"/>
                </a:rPr>
                <a:t>-1</a:t>
              </a:r>
              <a:endParaRPr lang="en-US" altLang="en-US">
                <a:ea typeface="MS PGothic" pitchFamily="34" charset="-128"/>
              </a:endParaRPr>
            </a:p>
          </p:txBody>
        </p:sp>
        <p:sp>
          <p:nvSpPr>
            <p:cNvPr id="54284" name="Rectangle 9"/>
            <p:cNvSpPr>
              <a:spLocks noChangeArrowheads="1"/>
            </p:cNvSpPr>
            <p:nvPr/>
          </p:nvSpPr>
          <p:spPr bwMode="auto">
            <a:xfrm>
              <a:off x="4018" y="1220"/>
              <a:ext cx="330" cy="329"/>
            </a:xfrm>
            <a:prstGeom prst="rect">
              <a:avLst/>
            </a:prstGeom>
            <a:solidFill>
              <a:srgbClr val="C0C0C0"/>
            </a:solidFill>
            <a:ln w="2540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lgn="ctr" eaLnBrk="1" hangingPunct="1">
                <a:spcBef>
                  <a:spcPct val="0"/>
                </a:spcBef>
                <a:buClrTx/>
                <a:buSzTx/>
                <a:buFontTx/>
                <a:buNone/>
              </a:pPr>
              <a:r>
                <a:rPr lang="en-IE" altLang="en-US">
                  <a:ea typeface="MS PGothic" pitchFamily="34" charset="-128"/>
                </a:rPr>
                <a:t>5</a:t>
              </a:r>
              <a:endParaRPr lang="en-US" altLang="en-US">
                <a:ea typeface="MS PGothic" pitchFamily="34" charset="-128"/>
              </a:endParaRPr>
            </a:p>
          </p:txBody>
        </p:sp>
        <p:sp>
          <p:nvSpPr>
            <p:cNvPr id="54285" name="Rectangle 10"/>
            <p:cNvSpPr>
              <a:spLocks noChangeArrowheads="1"/>
            </p:cNvSpPr>
            <p:nvPr/>
          </p:nvSpPr>
          <p:spPr bwMode="auto">
            <a:xfrm>
              <a:off x="4348" y="1220"/>
              <a:ext cx="329" cy="329"/>
            </a:xfrm>
            <a:prstGeom prst="rect">
              <a:avLst/>
            </a:prstGeom>
            <a:solidFill>
              <a:schemeClr val="bg1"/>
            </a:solidFill>
            <a:ln w="2540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lgn="ctr" eaLnBrk="1" hangingPunct="1">
                <a:spcBef>
                  <a:spcPct val="0"/>
                </a:spcBef>
                <a:buClrTx/>
                <a:buSzTx/>
                <a:buFontTx/>
                <a:buNone/>
              </a:pPr>
              <a:r>
                <a:rPr lang="en-IE" altLang="en-US">
                  <a:ea typeface="MS PGothic" pitchFamily="34" charset="-128"/>
                </a:rPr>
                <a:t>-1</a:t>
              </a:r>
              <a:endParaRPr lang="en-US" altLang="en-US">
                <a:ea typeface="MS PGothic" pitchFamily="34" charset="-128"/>
              </a:endParaRPr>
            </a:p>
          </p:txBody>
        </p:sp>
        <p:sp>
          <p:nvSpPr>
            <p:cNvPr id="54286" name="Rectangle 11"/>
            <p:cNvSpPr>
              <a:spLocks noChangeArrowheads="1"/>
            </p:cNvSpPr>
            <p:nvPr/>
          </p:nvSpPr>
          <p:spPr bwMode="auto">
            <a:xfrm>
              <a:off x="3689" y="1549"/>
              <a:ext cx="329" cy="329"/>
            </a:xfrm>
            <a:prstGeom prst="rect">
              <a:avLst/>
            </a:prstGeom>
            <a:solidFill>
              <a:schemeClr val="bg1"/>
            </a:solidFill>
            <a:ln w="2540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lgn="ctr" eaLnBrk="1" hangingPunct="1">
                <a:spcBef>
                  <a:spcPct val="0"/>
                </a:spcBef>
                <a:buClrTx/>
                <a:buSzTx/>
                <a:buFontTx/>
                <a:buNone/>
              </a:pPr>
              <a:r>
                <a:rPr lang="en-IE" altLang="en-US">
                  <a:ea typeface="MS PGothic" pitchFamily="34" charset="-128"/>
                </a:rPr>
                <a:t>0</a:t>
              </a:r>
              <a:endParaRPr lang="en-US" altLang="en-US">
                <a:ea typeface="MS PGothic" pitchFamily="34" charset="-128"/>
              </a:endParaRPr>
            </a:p>
          </p:txBody>
        </p:sp>
        <p:sp>
          <p:nvSpPr>
            <p:cNvPr id="54287" name="Rectangle 12"/>
            <p:cNvSpPr>
              <a:spLocks noChangeArrowheads="1"/>
            </p:cNvSpPr>
            <p:nvPr/>
          </p:nvSpPr>
          <p:spPr bwMode="auto">
            <a:xfrm>
              <a:off x="4018" y="1549"/>
              <a:ext cx="330" cy="329"/>
            </a:xfrm>
            <a:prstGeom prst="rect">
              <a:avLst/>
            </a:prstGeom>
            <a:solidFill>
              <a:schemeClr val="bg1"/>
            </a:solidFill>
            <a:ln w="2540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lgn="ctr" eaLnBrk="1" hangingPunct="1">
                <a:spcBef>
                  <a:spcPct val="0"/>
                </a:spcBef>
                <a:buClrTx/>
                <a:buSzTx/>
                <a:buFontTx/>
                <a:buNone/>
              </a:pPr>
              <a:r>
                <a:rPr lang="en-IE" altLang="en-US">
                  <a:ea typeface="MS PGothic" pitchFamily="34" charset="-128"/>
                </a:rPr>
                <a:t>-1</a:t>
              </a:r>
              <a:endParaRPr lang="en-US" altLang="en-US">
                <a:ea typeface="MS PGothic" pitchFamily="34" charset="-128"/>
              </a:endParaRPr>
            </a:p>
          </p:txBody>
        </p:sp>
        <p:sp>
          <p:nvSpPr>
            <p:cNvPr id="54288" name="Rectangle 13"/>
            <p:cNvSpPr>
              <a:spLocks noChangeArrowheads="1"/>
            </p:cNvSpPr>
            <p:nvPr/>
          </p:nvSpPr>
          <p:spPr bwMode="auto">
            <a:xfrm>
              <a:off x="4348" y="1549"/>
              <a:ext cx="329" cy="329"/>
            </a:xfrm>
            <a:prstGeom prst="rect">
              <a:avLst/>
            </a:prstGeom>
            <a:solidFill>
              <a:schemeClr val="bg1"/>
            </a:solidFill>
            <a:ln w="2540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lgn="ctr" eaLnBrk="1" hangingPunct="1">
                <a:spcBef>
                  <a:spcPct val="0"/>
                </a:spcBef>
                <a:buClrTx/>
                <a:buSzTx/>
                <a:buFontTx/>
                <a:buNone/>
              </a:pPr>
              <a:r>
                <a:rPr lang="en-IE" altLang="en-US">
                  <a:ea typeface="MS PGothic" pitchFamily="34" charset="-128"/>
                </a:rPr>
                <a:t>0</a:t>
              </a:r>
              <a:endParaRPr lang="en-US" altLang="en-US">
                <a:ea typeface="MS PGothic" pitchFamily="34" charset="-128"/>
              </a:endParaRPr>
            </a:p>
          </p:txBody>
        </p:sp>
      </p:grpSp>
      <p:pic>
        <p:nvPicPr>
          <p:cNvPr id="54279" name="Picture 15"/>
          <p:cNvPicPr>
            <a:picLocks noChangeAspect="1" noChangeArrowheads="1"/>
          </p:cNvPicPr>
          <p:nvPr/>
        </p:nvPicPr>
        <p:blipFill>
          <a:blip r:embed="rId3">
            <a:extLst>
              <a:ext uri="{28A0092B-C50C-407E-A947-70E740481C1C}">
                <a14:useLocalDpi xmlns:a14="http://schemas.microsoft.com/office/drawing/2010/main" val="0"/>
              </a:ext>
            </a:extLst>
          </a:blip>
          <a:srcRect l="54951" b="57022"/>
          <a:stretch>
            <a:fillRect/>
          </a:stretch>
        </p:blipFill>
        <p:spPr bwMode="auto">
          <a:xfrm>
            <a:off x="701675" y="2535238"/>
            <a:ext cx="2382838"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79323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p:txBody>
          <a:bodyPr/>
          <a:lstStyle/>
          <a:p>
            <a:pPr algn="r" eaLnBrk="1" fontAlgn="auto" hangingPunct="1">
              <a:spcAft>
                <a:spcPts val="0"/>
              </a:spcAft>
              <a:defRPr/>
            </a:pPr>
            <a:r>
              <a:rPr lang="en-IE" dirty="0"/>
              <a:t>Laplace Operator: Image Enhancement</a:t>
            </a:r>
            <a:endParaRPr lang="en-US" dirty="0">
              <a:solidFill>
                <a:srgbClr val="CC3300"/>
              </a:solidFill>
            </a:endParaRPr>
          </a:p>
        </p:txBody>
      </p:sp>
      <p:sp>
        <p:nvSpPr>
          <p:cNvPr id="3" name="Content Placeholder 2">
            <a:extLst>
              <a:ext uri="{FF2B5EF4-FFF2-40B4-BE49-F238E27FC236}">
                <a16:creationId xmlns:a16="http://schemas.microsoft.com/office/drawing/2014/main" id="{1CFFFB58-8B4B-F8CB-3D54-505471CA60C8}"/>
              </a:ext>
            </a:extLst>
          </p:cNvPr>
          <p:cNvSpPr>
            <a:spLocks noGrp="1"/>
          </p:cNvSpPr>
          <p:nvPr>
            <p:ph idx="1"/>
          </p:nvPr>
        </p:nvSpPr>
        <p:spPr/>
        <p:txBody>
          <a:bodyPr/>
          <a:lstStyle/>
          <a:p>
            <a:endParaRPr lang="en-US"/>
          </a:p>
        </p:txBody>
      </p:sp>
      <p:grpSp>
        <p:nvGrpSpPr>
          <p:cNvPr id="56325" name="Group 4"/>
          <p:cNvGrpSpPr>
            <a:grpSpLocks/>
          </p:cNvGrpSpPr>
          <p:nvPr/>
        </p:nvGrpSpPr>
        <p:grpSpPr bwMode="auto">
          <a:xfrm>
            <a:off x="1230890" y="1502137"/>
            <a:ext cx="1630362" cy="1622425"/>
            <a:chOff x="3689" y="895"/>
            <a:chExt cx="988" cy="983"/>
          </a:xfrm>
        </p:grpSpPr>
        <p:sp>
          <p:nvSpPr>
            <p:cNvPr id="56351" name="Rectangle 5"/>
            <p:cNvSpPr>
              <a:spLocks noChangeArrowheads="1"/>
            </p:cNvSpPr>
            <p:nvPr/>
          </p:nvSpPr>
          <p:spPr bwMode="auto">
            <a:xfrm>
              <a:off x="3689" y="895"/>
              <a:ext cx="329" cy="329"/>
            </a:xfrm>
            <a:prstGeom prst="rect">
              <a:avLst/>
            </a:prstGeom>
            <a:solidFill>
              <a:schemeClr val="bg1"/>
            </a:solidFill>
            <a:ln w="2540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lgn="ctr" eaLnBrk="1" hangingPunct="1">
                <a:spcBef>
                  <a:spcPct val="0"/>
                </a:spcBef>
                <a:buClrTx/>
                <a:buSzTx/>
                <a:buFontTx/>
                <a:buNone/>
              </a:pPr>
              <a:r>
                <a:rPr lang="en-IE" altLang="en-US">
                  <a:ea typeface="MS PGothic" pitchFamily="34" charset="-128"/>
                </a:rPr>
                <a:t>0</a:t>
              </a:r>
              <a:endParaRPr lang="en-US" altLang="en-US">
                <a:ea typeface="MS PGothic" pitchFamily="34" charset="-128"/>
              </a:endParaRPr>
            </a:p>
          </p:txBody>
        </p:sp>
        <p:sp>
          <p:nvSpPr>
            <p:cNvPr id="56352" name="Rectangle 6"/>
            <p:cNvSpPr>
              <a:spLocks noChangeArrowheads="1"/>
            </p:cNvSpPr>
            <p:nvPr/>
          </p:nvSpPr>
          <p:spPr bwMode="auto">
            <a:xfrm>
              <a:off x="4018" y="895"/>
              <a:ext cx="330" cy="329"/>
            </a:xfrm>
            <a:prstGeom prst="rect">
              <a:avLst/>
            </a:prstGeom>
            <a:solidFill>
              <a:schemeClr val="bg1"/>
            </a:solidFill>
            <a:ln w="2540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lgn="ctr" eaLnBrk="1" hangingPunct="1">
                <a:spcBef>
                  <a:spcPct val="0"/>
                </a:spcBef>
                <a:buClrTx/>
                <a:buSzTx/>
                <a:buFontTx/>
                <a:buNone/>
              </a:pPr>
              <a:r>
                <a:rPr lang="en-IE" altLang="en-US">
                  <a:ea typeface="MS PGothic" pitchFamily="34" charset="-128"/>
                </a:rPr>
                <a:t>1</a:t>
              </a:r>
              <a:endParaRPr lang="en-US" altLang="en-US">
                <a:ea typeface="MS PGothic" pitchFamily="34" charset="-128"/>
              </a:endParaRPr>
            </a:p>
          </p:txBody>
        </p:sp>
        <p:sp>
          <p:nvSpPr>
            <p:cNvPr id="56353" name="Rectangle 7"/>
            <p:cNvSpPr>
              <a:spLocks noChangeArrowheads="1"/>
            </p:cNvSpPr>
            <p:nvPr/>
          </p:nvSpPr>
          <p:spPr bwMode="auto">
            <a:xfrm>
              <a:off x="4348" y="895"/>
              <a:ext cx="329" cy="329"/>
            </a:xfrm>
            <a:prstGeom prst="rect">
              <a:avLst/>
            </a:prstGeom>
            <a:solidFill>
              <a:schemeClr val="bg1"/>
            </a:solidFill>
            <a:ln w="2540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lgn="ctr" eaLnBrk="1" hangingPunct="1">
                <a:spcBef>
                  <a:spcPct val="0"/>
                </a:spcBef>
                <a:buClrTx/>
                <a:buSzTx/>
                <a:buFontTx/>
                <a:buNone/>
              </a:pPr>
              <a:r>
                <a:rPr lang="en-IE" altLang="en-US">
                  <a:ea typeface="MS PGothic" pitchFamily="34" charset="-128"/>
                </a:rPr>
                <a:t>0</a:t>
              </a:r>
              <a:endParaRPr lang="en-US" altLang="en-US">
                <a:ea typeface="MS PGothic" pitchFamily="34" charset="-128"/>
              </a:endParaRPr>
            </a:p>
          </p:txBody>
        </p:sp>
        <p:sp>
          <p:nvSpPr>
            <p:cNvPr id="56354" name="Rectangle 8"/>
            <p:cNvSpPr>
              <a:spLocks noChangeArrowheads="1"/>
            </p:cNvSpPr>
            <p:nvPr/>
          </p:nvSpPr>
          <p:spPr bwMode="auto">
            <a:xfrm>
              <a:off x="3689" y="1220"/>
              <a:ext cx="329" cy="329"/>
            </a:xfrm>
            <a:prstGeom prst="rect">
              <a:avLst/>
            </a:prstGeom>
            <a:solidFill>
              <a:schemeClr val="bg1"/>
            </a:solidFill>
            <a:ln w="2540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lgn="ctr" eaLnBrk="1" hangingPunct="1">
                <a:spcBef>
                  <a:spcPct val="0"/>
                </a:spcBef>
                <a:buClrTx/>
                <a:buSzTx/>
                <a:buFontTx/>
                <a:buNone/>
              </a:pPr>
              <a:r>
                <a:rPr lang="en-IE" altLang="en-US">
                  <a:ea typeface="MS PGothic" pitchFamily="34" charset="-128"/>
                </a:rPr>
                <a:t>1</a:t>
              </a:r>
              <a:endParaRPr lang="en-US" altLang="en-US">
                <a:ea typeface="MS PGothic" pitchFamily="34" charset="-128"/>
              </a:endParaRPr>
            </a:p>
          </p:txBody>
        </p:sp>
        <p:sp>
          <p:nvSpPr>
            <p:cNvPr id="56355" name="Rectangle 9"/>
            <p:cNvSpPr>
              <a:spLocks noChangeArrowheads="1"/>
            </p:cNvSpPr>
            <p:nvPr/>
          </p:nvSpPr>
          <p:spPr bwMode="auto">
            <a:xfrm>
              <a:off x="4018" y="1220"/>
              <a:ext cx="330" cy="329"/>
            </a:xfrm>
            <a:prstGeom prst="rect">
              <a:avLst/>
            </a:prstGeom>
            <a:solidFill>
              <a:srgbClr val="C0C0C0"/>
            </a:solidFill>
            <a:ln w="2540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lgn="ctr" eaLnBrk="1" hangingPunct="1">
                <a:spcBef>
                  <a:spcPct val="0"/>
                </a:spcBef>
                <a:buClrTx/>
                <a:buSzTx/>
                <a:buFontTx/>
                <a:buNone/>
              </a:pPr>
              <a:r>
                <a:rPr lang="en-IE" altLang="en-US">
                  <a:ea typeface="MS PGothic" pitchFamily="34" charset="-128"/>
                </a:rPr>
                <a:t>-4</a:t>
              </a:r>
              <a:endParaRPr lang="en-US" altLang="en-US">
                <a:ea typeface="MS PGothic" pitchFamily="34" charset="-128"/>
              </a:endParaRPr>
            </a:p>
          </p:txBody>
        </p:sp>
        <p:sp>
          <p:nvSpPr>
            <p:cNvPr id="56356" name="Rectangle 10"/>
            <p:cNvSpPr>
              <a:spLocks noChangeArrowheads="1"/>
            </p:cNvSpPr>
            <p:nvPr/>
          </p:nvSpPr>
          <p:spPr bwMode="auto">
            <a:xfrm>
              <a:off x="4348" y="1220"/>
              <a:ext cx="329" cy="329"/>
            </a:xfrm>
            <a:prstGeom prst="rect">
              <a:avLst/>
            </a:prstGeom>
            <a:solidFill>
              <a:schemeClr val="bg1"/>
            </a:solidFill>
            <a:ln w="2540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lgn="ctr" eaLnBrk="1" hangingPunct="1">
                <a:spcBef>
                  <a:spcPct val="0"/>
                </a:spcBef>
                <a:buClrTx/>
                <a:buSzTx/>
                <a:buFontTx/>
                <a:buNone/>
              </a:pPr>
              <a:r>
                <a:rPr lang="en-IE" altLang="en-US">
                  <a:ea typeface="MS PGothic" pitchFamily="34" charset="-128"/>
                </a:rPr>
                <a:t>1</a:t>
              </a:r>
              <a:endParaRPr lang="en-US" altLang="en-US">
                <a:ea typeface="MS PGothic" pitchFamily="34" charset="-128"/>
              </a:endParaRPr>
            </a:p>
          </p:txBody>
        </p:sp>
        <p:sp>
          <p:nvSpPr>
            <p:cNvPr id="56357" name="Rectangle 11"/>
            <p:cNvSpPr>
              <a:spLocks noChangeArrowheads="1"/>
            </p:cNvSpPr>
            <p:nvPr/>
          </p:nvSpPr>
          <p:spPr bwMode="auto">
            <a:xfrm>
              <a:off x="3689" y="1549"/>
              <a:ext cx="329" cy="329"/>
            </a:xfrm>
            <a:prstGeom prst="rect">
              <a:avLst/>
            </a:prstGeom>
            <a:solidFill>
              <a:schemeClr val="bg1"/>
            </a:solidFill>
            <a:ln w="2540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lgn="ctr" eaLnBrk="1" hangingPunct="1">
                <a:spcBef>
                  <a:spcPct val="0"/>
                </a:spcBef>
                <a:buClrTx/>
                <a:buSzTx/>
                <a:buFontTx/>
                <a:buNone/>
              </a:pPr>
              <a:r>
                <a:rPr lang="en-IE" altLang="en-US">
                  <a:ea typeface="MS PGothic" pitchFamily="34" charset="-128"/>
                </a:rPr>
                <a:t>0</a:t>
              </a:r>
              <a:endParaRPr lang="en-US" altLang="en-US">
                <a:ea typeface="MS PGothic" pitchFamily="34" charset="-128"/>
              </a:endParaRPr>
            </a:p>
          </p:txBody>
        </p:sp>
        <p:sp>
          <p:nvSpPr>
            <p:cNvPr id="56358" name="Rectangle 12"/>
            <p:cNvSpPr>
              <a:spLocks noChangeArrowheads="1"/>
            </p:cNvSpPr>
            <p:nvPr/>
          </p:nvSpPr>
          <p:spPr bwMode="auto">
            <a:xfrm>
              <a:off x="4018" y="1549"/>
              <a:ext cx="330" cy="329"/>
            </a:xfrm>
            <a:prstGeom prst="rect">
              <a:avLst/>
            </a:prstGeom>
            <a:solidFill>
              <a:schemeClr val="bg1"/>
            </a:solidFill>
            <a:ln w="2540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lgn="ctr" eaLnBrk="1" hangingPunct="1">
                <a:spcBef>
                  <a:spcPct val="0"/>
                </a:spcBef>
                <a:buClrTx/>
                <a:buSzTx/>
                <a:buFontTx/>
                <a:buNone/>
              </a:pPr>
              <a:r>
                <a:rPr lang="en-IE" altLang="en-US">
                  <a:ea typeface="MS PGothic" pitchFamily="34" charset="-128"/>
                </a:rPr>
                <a:t>1</a:t>
              </a:r>
              <a:endParaRPr lang="en-US" altLang="en-US">
                <a:ea typeface="MS PGothic" pitchFamily="34" charset="-128"/>
              </a:endParaRPr>
            </a:p>
          </p:txBody>
        </p:sp>
        <p:sp>
          <p:nvSpPr>
            <p:cNvPr id="56359" name="Rectangle 13"/>
            <p:cNvSpPr>
              <a:spLocks noChangeArrowheads="1"/>
            </p:cNvSpPr>
            <p:nvPr/>
          </p:nvSpPr>
          <p:spPr bwMode="auto">
            <a:xfrm>
              <a:off x="4348" y="1549"/>
              <a:ext cx="329" cy="329"/>
            </a:xfrm>
            <a:prstGeom prst="rect">
              <a:avLst/>
            </a:prstGeom>
            <a:solidFill>
              <a:schemeClr val="bg1"/>
            </a:solidFill>
            <a:ln w="2540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lgn="ctr" eaLnBrk="1" hangingPunct="1">
                <a:spcBef>
                  <a:spcPct val="0"/>
                </a:spcBef>
                <a:buClrTx/>
                <a:buSzTx/>
                <a:buFontTx/>
                <a:buNone/>
              </a:pPr>
              <a:r>
                <a:rPr lang="en-IE" altLang="en-US">
                  <a:ea typeface="MS PGothic" pitchFamily="34" charset="-128"/>
                </a:rPr>
                <a:t>0</a:t>
              </a:r>
              <a:endParaRPr lang="en-US" altLang="en-US">
                <a:ea typeface="MS PGothic" pitchFamily="34" charset="-128"/>
              </a:endParaRPr>
            </a:p>
          </p:txBody>
        </p:sp>
      </p:grpSp>
      <p:grpSp>
        <p:nvGrpSpPr>
          <p:cNvPr id="56326" name="Group 14"/>
          <p:cNvGrpSpPr>
            <a:grpSpLocks/>
          </p:cNvGrpSpPr>
          <p:nvPr/>
        </p:nvGrpSpPr>
        <p:grpSpPr bwMode="auto">
          <a:xfrm>
            <a:off x="4883727" y="1446574"/>
            <a:ext cx="1630363" cy="1622425"/>
            <a:chOff x="3689" y="895"/>
            <a:chExt cx="988" cy="983"/>
          </a:xfrm>
        </p:grpSpPr>
        <p:sp>
          <p:nvSpPr>
            <p:cNvPr id="56342" name="Rectangle 15"/>
            <p:cNvSpPr>
              <a:spLocks noChangeArrowheads="1"/>
            </p:cNvSpPr>
            <p:nvPr/>
          </p:nvSpPr>
          <p:spPr bwMode="auto">
            <a:xfrm>
              <a:off x="3689" y="895"/>
              <a:ext cx="329" cy="329"/>
            </a:xfrm>
            <a:prstGeom prst="rect">
              <a:avLst/>
            </a:prstGeom>
            <a:solidFill>
              <a:schemeClr val="bg1"/>
            </a:solidFill>
            <a:ln w="2540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lgn="ctr" eaLnBrk="1" hangingPunct="1">
                <a:spcBef>
                  <a:spcPct val="0"/>
                </a:spcBef>
                <a:buClrTx/>
                <a:buSzTx/>
                <a:buFontTx/>
                <a:buNone/>
              </a:pPr>
              <a:r>
                <a:rPr lang="en-IE" altLang="en-US">
                  <a:ea typeface="MS PGothic" pitchFamily="34" charset="-128"/>
                </a:rPr>
                <a:t>1</a:t>
              </a:r>
              <a:endParaRPr lang="en-US" altLang="en-US">
                <a:ea typeface="MS PGothic" pitchFamily="34" charset="-128"/>
              </a:endParaRPr>
            </a:p>
          </p:txBody>
        </p:sp>
        <p:sp>
          <p:nvSpPr>
            <p:cNvPr id="56343" name="Rectangle 16"/>
            <p:cNvSpPr>
              <a:spLocks noChangeArrowheads="1"/>
            </p:cNvSpPr>
            <p:nvPr/>
          </p:nvSpPr>
          <p:spPr bwMode="auto">
            <a:xfrm>
              <a:off x="4018" y="895"/>
              <a:ext cx="330" cy="329"/>
            </a:xfrm>
            <a:prstGeom prst="rect">
              <a:avLst/>
            </a:prstGeom>
            <a:solidFill>
              <a:schemeClr val="bg1"/>
            </a:solidFill>
            <a:ln w="2540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lgn="ctr" eaLnBrk="1" hangingPunct="1">
                <a:spcBef>
                  <a:spcPct val="0"/>
                </a:spcBef>
                <a:buClrTx/>
                <a:buSzTx/>
                <a:buFontTx/>
                <a:buNone/>
              </a:pPr>
              <a:r>
                <a:rPr lang="en-IE" altLang="en-US">
                  <a:ea typeface="MS PGothic" pitchFamily="34" charset="-128"/>
                </a:rPr>
                <a:t>1</a:t>
              </a:r>
              <a:endParaRPr lang="en-US" altLang="en-US">
                <a:ea typeface="MS PGothic" pitchFamily="34" charset="-128"/>
              </a:endParaRPr>
            </a:p>
          </p:txBody>
        </p:sp>
        <p:sp>
          <p:nvSpPr>
            <p:cNvPr id="56344" name="Rectangle 17"/>
            <p:cNvSpPr>
              <a:spLocks noChangeArrowheads="1"/>
            </p:cNvSpPr>
            <p:nvPr/>
          </p:nvSpPr>
          <p:spPr bwMode="auto">
            <a:xfrm>
              <a:off x="4348" y="895"/>
              <a:ext cx="329" cy="329"/>
            </a:xfrm>
            <a:prstGeom prst="rect">
              <a:avLst/>
            </a:prstGeom>
            <a:solidFill>
              <a:schemeClr val="bg1"/>
            </a:solidFill>
            <a:ln w="2540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lgn="ctr" eaLnBrk="1" hangingPunct="1">
                <a:spcBef>
                  <a:spcPct val="0"/>
                </a:spcBef>
                <a:buClrTx/>
                <a:buSzTx/>
                <a:buFontTx/>
                <a:buNone/>
              </a:pPr>
              <a:r>
                <a:rPr lang="en-IE" altLang="en-US">
                  <a:ea typeface="MS PGothic" pitchFamily="34" charset="-128"/>
                </a:rPr>
                <a:t>1</a:t>
              </a:r>
              <a:endParaRPr lang="en-US" altLang="en-US">
                <a:ea typeface="MS PGothic" pitchFamily="34" charset="-128"/>
              </a:endParaRPr>
            </a:p>
          </p:txBody>
        </p:sp>
        <p:sp>
          <p:nvSpPr>
            <p:cNvPr id="56345" name="Rectangle 18"/>
            <p:cNvSpPr>
              <a:spLocks noChangeArrowheads="1"/>
            </p:cNvSpPr>
            <p:nvPr/>
          </p:nvSpPr>
          <p:spPr bwMode="auto">
            <a:xfrm>
              <a:off x="3689" y="1220"/>
              <a:ext cx="329" cy="329"/>
            </a:xfrm>
            <a:prstGeom prst="rect">
              <a:avLst/>
            </a:prstGeom>
            <a:solidFill>
              <a:schemeClr val="bg1"/>
            </a:solidFill>
            <a:ln w="2540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lgn="ctr" eaLnBrk="1" hangingPunct="1">
                <a:spcBef>
                  <a:spcPct val="0"/>
                </a:spcBef>
                <a:buClrTx/>
                <a:buSzTx/>
                <a:buFontTx/>
                <a:buNone/>
              </a:pPr>
              <a:r>
                <a:rPr lang="en-IE" altLang="en-US">
                  <a:ea typeface="MS PGothic" pitchFamily="34" charset="-128"/>
                </a:rPr>
                <a:t>1</a:t>
              </a:r>
              <a:endParaRPr lang="en-US" altLang="en-US">
                <a:ea typeface="MS PGothic" pitchFamily="34" charset="-128"/>
              </a:endParaRPr>
            </a:p>
          </p:txBody>
        </p:sp>
        <p:sp>
          <p:nvSpPr>
            <p:cNvPr id="56346" name="Rectangle 19"/>
            <p:cNvSpPr>
              <a:spLocks noChangeArrowheads="1"/>
            </p:cNvSpPr>
            <p:nvPr/>
          </p:nvSpPr>
          <p:spPr bwMode="auto">
            <a:xfrm>
              <a:off x="4018" y="1220"/>
              <a:ext cx="330" cy="329"/>
            </a:xfrm>
            <a:prstGeom prst="rect">
              <a:avLst/>
            </a:prstGeom>
            <a:solidFill>
              <a:srgbClr val="C0C0C0"/>
            </a:solidFill>
            <a:ln w="2540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lgn="ctr" eaLnBrk="1" hangingPunct="1">
                <a:spcBef>
                  <a:spcPct val="0"/>
                </a:spcBef>
                <a:buClrTx/>
                <a:buSzTx/>
                <a:buFontTx/>
                <a:buNone/>
              </a:pPr>
              <a:r>
                <a:rPr lang="en-IE" altLang="en-US">
                  <a:ea typeface="MS PGothic" pitchFamily="34" charset="-128"/>
                </a:rPr>
                <a:t>-8</a:t>
              </a:r>
              <a:endParaRPr lang="en-US" altLang="en-US">
                <a:ea typeface="MS PGothic" pitchFamily="34" charset="-128"/>
              </a:endParaRPr>
            </a:p>
          </p:txBody>
        </p:sp>
        <p:sp>
          <p:nvSpPr>
            <p:cNvPr id="56347" name="Rectangle 20"/>
            <p:cNvSpPr>
              <a:spLocks noChangeArrowheads="1"/>
            </p:cNvSpPr>
            <p:nvPr/>
          </p:nvSpPr>
          <p:spPr bwMode="auto">
            <a:xfrm>
              <a:off x="4348" y="1220"/>
              <a:ext cx="329" cy="329"/>
            </a:xfrm>
            <a:prstGeom prst="rect">
              <a:avLst/>
            </a:prstGeom>
            <a:solidFill>
              <a:schemeClr val="bg1"/>
            </a:solidFill>
            <a:ln w="2540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lgn="ctr" eaLnBrk="1" hangingPunct="1">
                <a:spcBef>
                  <a:spcPct val="0"/>
                </a:spcBef>
                <a:buClrTx/>
                <a:buSzTx/>
                <a:buFontTx/>
                <a:buNone/>
              </a:pPr>
              <a:r>
                <a:rPr lang="en-IE" altLang="en-US">
                  <a:ea typeface="MS PGothic" pitchFamily="34" charset="-128"/>
                </a:rPr>
                <a:t>1</a:t>
              </a:r>
              <a:endParaRPr lang="en-US" altLang="en-US">
                <a:ea typeface="MS PGothic" pitchFamily="34" charset="-128"/>
              </a:endParaRPr>
            </a:p>
          </p:txBody>
        </p:sp>
        <p:sp>
          <p:nvSpPr>
            <p:cNvPr id="56348" name="Rectangle 21"/>
            <p:cNvSpPr>
              <a:spLocks noChangeArrowheads="1"/>
            </p:cNvSpPr>
            <p:nvPr/>
          </p:nvSpPr>
          <p:spPr bwMode="auto">
            <a:xfrm>
              <a:off x="3689" y="1549"/>
              <a:ext cx="329" cy="329"/>
            </a:xfrm>
            <a:prstGeom prst="rect">
              <a:avLst/>
            </a:prstGeom>
            <a:solidFill>
              <a:schemeClr val="bg1"/>
            </a:solidFill>
            <a:ln w="2540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lgn="ctr" eaLnBrk="1" hangingPunct="1">
                <a:spcBef>
                  <a:spcPct val="0"/>
                </a:spcBef>
                <a:buClrTx/>
                <a:buSzTx/>
                <a:buFontTx/>
                <a:buNone/>
              </a:pPr>
              <a:r>
                <a:rPr lang="en-IE" altLang="en-US">
                  <a:ea typeface="MS PGothic" pitchFamily="34" charset="-128"/>
                </a:rPr>
                <a:t>1</a:t>
              </a:r>
              <a:endParaRPr lang="en-US" altLang="en-US">
                <a:ea typeface="MS PGothic" pitchFamily="34" charset="-128"/>
              </a:endParaRPr>
            </a:p>
          </p:txBody>
        </p:sp>
        <p:sp>
          <p:nvSpPr>
            <p:cNvPr id="56349" name="Rectangle 22"/>
            <p:cNvSpPr>
              <a:spLocks noChangeArrowheads="1"/>
            </p:cNvSpPr>
            <p:nvPr/>
          </p:nvSpPr>
          <p:spPr bwMode="auto">
            <a:xfrm>
              <a:off x="4018" y="1549"/>
              <a:ext cx="330" cy="329"/>
            </a:xfrm>
            <a:prstGeom prst="rect">
              <a:avLst/>
            </a:prstGeom>
            <a:solidFill>
              <a:schemeClr val="bg1"/>
            </a:solidFill>
            <a:ln w="2540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lgn="ctr" eaLnBrk="1" hangingPunct="1">
                <a:spcBef>
                  <a:spcPct val="0"/>
                </a:spcBef>
                <a:buClrTx/>
                <a:buSzTx/>
                <a:buFontTx/>
                <a:buNone/>
              </a:pPr>
              <a:r>
                <a:rPr lang="en-IE" altLang="en-US">
                  <a:ea typeface="MS PGothic" pitchFamily="34" charset="-128"/>
                </a:rPr>
                <a:t>1</a:t>
              </a:r>
              <a:endParaRPr lang="en-US" altLang="en-US">
                <a:ea typeface="MS PGothic" pitchFamily="34" charset="-128"/>
              </a:endParaRPr>
            </a:p>
          </p:txBody>
        </p:sp>
        <p:sp>
          <p:nvSpPr>
            <p:cNvPr id="56350" name="Rectangle 23"/>
            <p:cNvSpPr>
              <a:spLocks noChangeArrowheads="1"/>
            </p:cNvSpPr>
            <p:nvPr/>
          </p:nvSpPr>
          <p:spPr bwMode="auto">
            <a:xfrm>
              <a:off x="4348" y="1549"/>
              <a:ext cx="329" cy="329"/>
            </a:xfrm>
            <a:prstGeom prst="rect">
              <a:avLst/>
            </a:prstGeom>
            <a:solidFill>
              <a:schemeClr val="bg1"/>
            </a:solidFill>
            <a:ln w="2540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lgn="ctr" eaLnBrk="1" hangingPunct="1">
                <a:spcBef>
                  <a:spcPct val="0"/>
                </a:spcBef>
                <a:buClrTx/>
                <a:buSzTx/>
                <a:buFontTx/>
                <a:buNone/>
              </a:pPr>
              <a:r>
                <a:rPr lang="en-IE" altLang="en-US">
                  <a:ea typeface="MS PGothic" pitchFamily="34" charset="-128"/>
                </a:rPr>
                <a:t>1</a:t>
              </a:r>
              <a:endParaRPr lang="en-US" altLang="en-US">
                <a:ea typeface="MS PGothic" pitchFamily="34" charset="-128"/>
              </a:endParaRPr>
            </a:p>
          </p:txBody>
        </p:sp>
      </p:grpSp>
      <p:pic>
        <p:nvPicPr>
          <p:cNvPr id="56327" name="Picture 35"/>
          <p:cNvPicPr>
            <a:picLocks noChangeAspect="1" noChangeArrowheads="1"/>
          </p:cNvPicPr>
          <p:nvPr/>
        </p:nvPicPr>
        <p:blipFill>
          <a:blip r:embed="rId3">
            <a:extLst>
              <a:ext uri="{28A0092B-C50C-407E-A947-70E740481C1C}">
                <a14:useLocalDpi xmlns:a14="http://schemas.microsoft.com/office/drawing/2010/main" val="0"/>
              </a:ext>
            </a:extLst>
          </a:blip>
          <a:srcRect l="55252" t="42946" b="13765"/>
          <a:stretch>
            <a:fillRect/>
          </a:stretch>
        </p:blipFill>
        <p:spPr bwMode="auto">
          <a:xfrm>
            <a:off x="6098165" y="3424599"/>
            <a:ext cx="2366962" cy="220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8" name="AutoShape 36"/>
          <p:cNvSpPr>
            <a:spLocks noChangeArrowheads="1"/>
          </p:cNvSpPr>
          <p:nvPr/>
        </p:nvSpPr>
        <p:spPr bwMode="auto">
          <a:xfrm>
            <a:off x="3166052" y="4088174"/>
            <a:ext cx="2938463" cy="896938"/>
          </a:xfrm>
          <a:prstGeom prst="rightArrow">
            <a:avLst>
              <a:gd name="adj1" fmla="val 50093"/>
              <a:gd name="adj2" fmla="val 46336"/>
            </a:avLst>
          </a:prstGeom>
          <a:solidFill>
            <a:srgbClr val="00B0F0"/>
          </a:solidFill>
          <a:ln w="12700">
            <a:solidFill>
              <a:srgbClr val="00B0F0"/>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eaLnBrk="1" hangingPunct="1">
              <a:spcBef>
                <a:spcPct val="0"/>
              </a:spcBef>
              <a:buClrTx/>
              <a:buSzTx/>
              <a:buFontTx/>
              <a:buNone/>
            </a:pPr>
            <a:endParaRPr lang="en-GB" altLang="en-US" sz="1800">
              <a:ea typeface="MS PGothic" pitchFamily="34" charset="-128"/>
            </a:endParaRPr>
          </a:p>
        </p:txBody>
      </p:sp>
      <p:grpSp>
        <p:nvGrpSpPr>
          <p:cNvPr id="56329" name="Group 37"/>
          <p:cNvGrpSpPr>
            <a:grpSpLocks/>
          </p:cNvGrpSpPr>
          <p:nvPr/>
        </p:nvGrpSpPr>
        <p:grpSpPr bwMode="auto">
          <a:xfrm>
            <a:off x="3664527" y="3600812"/>
            <a:ext cx="1893888" cy="1884362"/>
            <a:chOff x="3689" y="895"/>
            <a:chExt cx="988" cy="983"/>
          </a:xfrm>
        </p:grpSpPr>
        <p:sp>
          <p:nvSpPr>
            <p:cNvPr id="56333" name="Rectangle 38"/>
            <p:cNvSpPr>
              <a:spLocks noChangeArrowheads="1"/>
            </p:cNvSpPr>
            <p:nvPr/>
          </p:nvSpPr>
          <p:spPr bwMode="auto">
            <a:xfrm>
              <a:off x="3689" y="895"/>
              <a:ext cx="329" cy="329"/>
            </a:xfrm>
            <a:prstGeom prst="rect">
              <a:avLst/>
            </a:prstGeom>
            <a:solidFill>
              <a:schemeClr val="bg1"/>
            </a:solidFill>
            <a:ln w="2540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lgn="ctr" eaLnBrk="1" hangingPunct="1">
                <a:spcBef>
                  <a:spcPct val="0"/>
                </a:spcBef>
                <a:buClrTx/>
                <a:buSzTx/>
                <a:buFontTx/>
                <a:buNone/>
              </a:pPr>
              <a:r>
                <a:rPr lang="en-IE" altLang="en-US">
                  <a:ea typeface="MS PGothic" pitchFamily="34" charset="-128"/>
                </a:rPr>
                <a:t>-1</a:t>
              </a:r>
              <a:endParaRPr lang="en-US" altLang="en-US">
                <a:ea typeface="MS PGothic" pitchFamily="34" charset="-128"/>
              </a:endParaRPr>
            </a:p>
          </p:txBody>
        </p:sp>
        <p:sp>
          <p:nvSpPr>
            <p:cNvPr id="56334" name="Rectangle 39"/>
            <p:cNvSpPr>
              <a:spLocks noChangeArrowheads="1"/>
            </p:cNvSpPr>
            <p:nvPr/>
          </p:nvSpPr>
          <p:spPr bwMode="auto">
            <a:xfrm>
              <a:off x="4018" y="895"/>
              <a:ext cx="330" cy="329"/>
            </a:xfrm>
            <a:prstGeom prst="rect">
              <a:avLst/>
            </a:prstGeom>
            <a:solidFill>
              <a:schemeClr val="bg1"/>
            </a:solidFill>
            <a:ln w="2540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lgn="ctr" eaLnBrk="1" hangingPunct="1">
                <a:spcBef>
                  <a:spcPct val="0"/>
                </a:spcBef>
                <a:buClrTx/>
                <a:buSzTx/>
                <a:buFontTx/>
                <a:buNone/>
              </a:pPr>
              <a:r>
                <a:rPr lang="en-IE" altLang="en-US">
                  <a:ea typeface="MS PGothic" pitchFamily="34" charset="-128"/>
                </a:rPr>
                <a:t>-1</a:t>
              </a:r>
              <a:endParaRPr lang="en-US" altLang="en-US">
                <a:ea typeface="MS PGothic" pitchFamily="34" charset="-128"/>
              </a:endParaRPr>
            </a:p>
          </p:txBody>
        </p:sp>
        <p:sp>
          <p:nvSpPr>
            <p:cNvPr id="56335" name="Rectangle 40"/>
            <p:cNvSpPr>
              <a:spLocks noChangeArrowheads="1"/>
            </p:cNvSpPr>
            <p:nvPr/>
          </p:nvSpPr>
          <p:spPr bwMode="auto">
            <a:xfrm>
              <a:off x="4348" y="895"/>
              <a:ext cx="329" cy="329"/>
            </a:xfrm>
            <a:prstGeom prst="rect">
              <a:avLst/>
            </a:prstGeom>
            <a:solidFill>
              <a:schemeClr val="bg1"/>
            </a:solidFill>
            <a:ln w="2540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lgn="ctr" eaLnBrk="1" hangingPunct="1">
                <a:spcBef>
                  <a:spcPct val="0"/>
                </a:spcBef>
                <a:buClrTx/>
                <a:buSzTx/>
                <a:buFontTx/>
                <a:buNone/>
              </a:pPr>
              <a:r>
                <a:rPr lang="en-IE" altLang="en-US">
                  <a:ea typeface="MS PGothic" pitchFamily="34" charset="-128"/>
                </a:rPr>
                <a:t>-1</a:t>
              </a:r>
              <a:endParaRPr lang="en-US" altLang="en-US">
                <a:ea typeface="MS PGothic" pitchFamily="34" charset="-128"/>
              </a:endParaRPr>
            </a:p>
          </p:txBody>
        </p:sp>
        <p:sp>
          <p:nvSpPr>
            <p:cNvPr id="56336" name="Rectangle 41"/>
            <p:cNvSpPr>
              <a:spLocks noChangeArrowheads="1"/>
            </p:cNvSpPr>
            <p:nvPr/>
          </p:nvSpPr>
          <p:spPr bwMode="auto">
            <a:xfrm>
              <a:off x="3689" y="1220"/>
              <a:ext cx="329" cy="329"/>
            </a:xfrm>
            <a:prstGeom prst="rect">
              <a:avLst/>
            </a:prstGeom>
            <a:solidFill>
              <a:schemeClr val="bg1"/>
            </a:solidFill>
            <a:ln w="2540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lgn="ctr" eaLnBrk="1" hangingPunct="1">
                <a:spcBef>
                  <a:spcPct val="0"/>
                </a:spcBef>
                <a:buClrTx/>
                <a:buSzTx/>
                <a:buFontTx/>
                <a:buNone/>
              </a:pPr>
              <a:r>
                <a:rPr lang="en-IE" altLang="en-US">
                  <a:ea typeface="MS PGothic" pitchFamily="34" charset="-128"/>
                </a:rPr>
                <a:t>-1</a:t>
              </a:r>
              <a:endParaRPr lang="en-US" altLang="en-US">
                <a:ea typeface="MS PGothic" pitchFamily="34" charset="-128"/>
              </a:endParaRPr>
            </a:p>
          </p:txBody>
        </p:sp>
        <p:sp>
          <p:nvSpPr>
            <p:cNvPr id="56337" name="Rectangle 42"/>
            <p:cNvSpPr>
              <a:spLocks noChangeArrowheads="1"/>
            </p:cNvSpPr>
            <p:nvPr/>
          </p:nvSpPr>
          <p:spPr bwMode="auto">
            <a:xfrm>
              <a:off x="4018" y="1220"/>
              <a:ext cx="330" cy="329"/>
            </a:xfrm>
            <a:prstGeom prst="rect">
              <a:avLst/>
            </a:prstGeom>
            <a:solidFill>
              <a:srgbClr val="C0C0C0"/>
            </a:solidFill>
            <a:ln w="2540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lgn="ctr" eaLnBrk="1" hangingPunct="1">
                <a:spcBef>
                  <a:spcPct val="0"/>
                </a:spcBef>
                <a:buClrTx/>
                <a:buSzTx/>
                <a:buFontTx/>
                <a:buNone/>
              </a:pPr>
              <a:r>
                <a:rPr lang="en-IE" altLang="en-US">
                  <a:ea typeface="MS PGothic" pitchFamily="34" charset="-128"/>
                </a:rPr>
                <a:t>9</a:t>
              </a:r>
              <a:endParaRPr lang="en-US" altLang="en-US">
                <a:ea typeface="MS PGothic" pitchFamily="34" charset="-128"/>
              </a:endParaRPr>
            </a:p>
          </p:txBody>
        </p:sp>
        <p:sp>
          <p:nvSpPr>
            <p:cNvPr id="56338" name="Rectangle 43"/>
            <p:cNvSpPr>
              <a:spLocks noChangeArrowheads="1"/>
            </p:cNvSpPr>
            <p:nvPr/>
          </p:nvSpPr>
          <p:spPr bwMode="auto">
            <a:xfrm>
              <a:off x="4348" y="1220"/>
              <a:ext cx="329" cy="329"/>
            </a:xfrm>
            <a:prstGeom prst="rect">
              <a:avLst/>
            </a:prstGeom>
            <a:solidFill>
              <a:schemeClr val="bg1"/>
            </a:solidFill>
            <a:ln w="2540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lgn="ctr" eaLnBrk="1" hangingPunct="1">
                <a:spcBef>
                  <a:spcPct val="0"/>
                </a:spcBef>
                <a:buClrTx/>
                <a:buSzTx/>
                <a:buFontTx/>
                <a:buNone/>
              </a:pPr>
              <a:r>
                <a:rPr lang="en-IE" altLang="en-US">
                  <a:ea typeface="MS PGothic" pitchFamily="34" charset="-128"/>
                </a:rPr>
                <a:t>-1</a:t>
              </a:r>
              <a:endParaRPr lang="en-US" altLang="en-US">
                <a:ea typeface="MS PGothic" pitchFamily="34" charset="-128"/>
              </a:endParaRPr>
            </a:p>
          </p:txBody>
        </p:sp>
        <p:sp>
          <p:nvSpPr>
            <p:cNvPr id="56339" name="Rectangle 44"/>
            <p:cNvSpPr>
              <a:spLocks noChangeArrowheads="1"/>
            </p:cNvSpPr>
            <p:nvPr/>
          </p:nvSpPr>
          <p:spPr bwMode="auto">
            <a:xfrm>
              <a:off x="3689" y="1549"/>
              <a:ext cx="329" cy="329"/>
            </a:xfrm>
            <a:prstGeom prst="rect">
              <a:avLst/>
            </a:prstGeom>
            <a:solidFill>
              <a:schemeClr val="bg1"/>
            </a:solidFill>
            <a:ln w="2540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lgn="ctr" eaLnBrk="1" hangingPunct="1">
                <a:spcBef>
                  <a:spcPct val="0"/>
                </a:spcBef>
                <a:buClrTx/>
                <a:buSzTx/>
                <a:buFontTx/>
                <a:buNone/>
              </a:pPr>
              <a:r>
                <a:rPr lang="en-IE" altLang="en-US">
                  <a:ea typeface="MS PGothic" pitchFamily="34" charset="-128"/>
                </a:rPr>
                <a:t>-1</a:t>
              </a:r>
              <a:endParaRPr lang="en-US" altLang="en-US">
                <a:ea typeface="MS PGothic" pitchFamily="34" charset="-128"/>
              </a:endParaRPr>
            </a:p>
          </p:txBody>
        </p:sp>
        <p:sp>
          <p:nvSpPr>
            <p:cNvPr id="56340" name="Rectangle 45"/>
            <p:cNvSpPr>
              <a:spLocks noChangeArrowheads="1"/>
            </p:cNvSpPr>
            <p:nvPr/>
          </p:nvSpPr>
          <p:spPr bwMode="auto">
            <a:xfrm>
              <a:off x="4018" y="1549"/>
              <a:ext cx="330" cy="329"/>
            </a:xfrm>
            <a:prstGeom prst="rect">
              <a:avLst/>
            </a:prstGeom>
            <a:solidFill>
              <a:schemeClr val="bg1"/>
            </a:solidFill>
            <a:ln w="2540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lgn="ctr" eaLnBrk="1" hangingPunct="1">
                <a:spcBef>
                  <a:spcPct val="0"/>
                </a:spcBef>
                <a:buClrTx/>
                <a:buSzTx/>
                <a:buFontTx/>
                <a:buNone/>
              </a:pPr>
              <a:r>
                <a:rPr lang="en-IE" altLang="en-US">
                  <a:ea typeface="MS PGothic" pitchFamily="34" charset="-128"/>
                </a:rPr>
                <a:t>-1</a:t>
              </a:r>
              <a:endParaRPr lang="en-US" altLang="en-US">
                <a:ea typeface="MS PGothic" pitchFamily="34" charset="-128"/>
              </a:endParaRPr>
            </a:p>
          </p:txBody>
        </p:sp>
        <p:sp>
          <p:nvSpPr>
            <p:cNvPr id="56341" name="Rectangle 46"/>
            <p:cNvSpPr>
              <a:spLocks noChangeArrowheads="1"/>
            </p:cNvSpPr>
            <p:nvPr/>
          </p:nvSpPr>
          <p:spPr bwMode="auto">
            <a:xfrm>
              <a:off x="4348" y="1549"/>
              <a:ext cx="329" cy="329"/>
            </a:xfrm>
            <a:prstGeom prst="rect">
              <a:avLst/>
            </a:prstGeom>
            <a:solidFill>
              <a:schemeClr val="bg1"/>
            </a:solidFill>
            <a:ln w="2540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lgn="ctr" eaLnBrk="1" hangingPunct="1">
                <a:spcBef>
                  <a:spcPct val="0"/>
                </a:spcBef>
                <a:buClrTx/>
                <a:buSzTx/>
                <a:buFontTx/>
                <a:buNone/>
              </a:pPr>
              <a:r>
                <a:rPr lang="en-IE" altLang="en-US">
                  <a:ea typeface="MS PGothic" pitchFamily="34" charset="-128"/>
                </a:rPr>
                <a:t>-1</a:t>
              </a:r>
              <a:endParaRPr lang="en-US" altLang="en-US">
                <a:ea typeface="MS PGothic" pitchFamily="34" charset="-128"/>
              </a:endParaRPr>
            </a:p>
          </p:txBody>
        </p:sp>
      </p:grpSp>
      <p:pic>
        <p:nvPicPr>
          <p:cNvPr id="56330" name="Picture 47"/>
          <p:cNvPicPr>
            <a:picLocks noChangeAspect="1" noChangeArrowheads="1"/>
          </p:cNvPicPr>
          <p:nvPr/>
        </p:nvPicPr>
        <p:blipFill>
          <a:blip r:embed="rId3">
            <a:extLst>
              <a:ext uri="{28A0092B-C50C-407E-A947-70E740481C1C}">
                <a14:useLocalDpi xmlns:a14="http://schemas.microsoft.com/office/drawing/2010/main" val="0"/>
              </a:ext>
            </a:extLst>
          </a:blip>
          <a:srcRect l="54951" b="57022"/>
          <a:stretch>
            <a:fillRect/>
          </a:stretch>
        </p:blipFill>
        <p:spPr bwMode="auto">
          <a:xfrm>
            <a:off x="773690" y="3446824"/>
            <a:ext cx="2382837"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1" name="Text Box 48"/>
          <p:cNvSpPr txBox="1">
            <a:spLocks noChangeArrowheads="1"/>
          </p:cNvSpPr>
          <p:nvPr/>
        </p:nvSpPr>
        <p:spPr bwMode="auto">
          <a:xfrm>
            <a:off x="2815215" y="2246674"/>
            <a:ext cx="171132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eaLnBrk="1" hangingPunct="1">
              <a:spcBef>
                <a:spcPct val="0"/>
              </a:spcBef>
              <a:buClrTx/>
              <a:buSzTx/>
              <a:buFontTx/>
              <a:buNone/>
            </a:pPr>
            <a:r>
              <a:rPr lang="en-IE" altLang="en-US" sz="2800">
                <a:ea typeface="MS PGothic" pitchFamily="34" charset="-128"/>
              </a:rPr>
              <a:t>Simple</a:t>
            </a:r>
            <a:br>
              <a:rPr lang="en-IE" altLang="en-US" sz="2800">
                <a:ea typeface="MS PGothic" pitchFamily="34" charset="-128"/>
              </a:rPr>
            </a:br>
            <a:r>
              <a:rPr lang="en-IE" altLang="en-US" sz="2800">
                <a:ea typeface="MS PGothic" pitchFamily="34" charset="-128"/>
              </a:rPr>
              <a:t>Laplacian</a:t>
            </a:r>
            <a:endParaRPr lang="en-US" altLang="en-US" sz="2800">
              <a:ea typeface="MS PGothic" pitchFamily="34" charset="-128"/>
            </a:endParaRPr>
          </a:p>
        </p:txBody>
      </p:sp>
      <p:sp>
        <p:nvSpPr>
          <p:cNvPr id="56332" name="Text Box 49"/>
          <p:cNvSpPr txBox="1">
            <a:spLocks noChangeArrowheads="1"/>
          </p:cNvSpPr>
          <p:nvPr/>
        </p:nvSpPr>
        <p:spPr bwMode="auto">
          <a:xfrm>
            <a:off x="6606165" y="2178412"/>
            <a:ext cx="171132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eaLnBrk="1" hangingPunct="1">
              <a:spcBef>
                <a:spcPct val="0"/>
              </a:spcBef>
              <a:buClrTx/>
              <a:buSzTx/>
              <a:buFontTx/>
              <a:buNone/>
            </a:pPr>
            <a:r>
              <a:rPr lang="en-IE" altLang="en-US" sz="2800">
                <a:ea typeface="MS PGothic" pitchFamily="34" charset="-128"/>
              </a:rPr>
              <a:t>Variant of</a:t>
            </a:r>
            <a:br>
              <a:rPr lang="en-IE" altLang="en-US" sz="2800">
                <a:ea typeface="MS PGothic" pitchFamily="34" charset="-128"/>
              </a:rPr>
            </a:br>
            <a:r>
              <a:rPr lang="en-IE" altLang="en-US" sz="2800">
                <a:ea typeface="MS PGothic" pitchFamily="34" charset="-128"/>
              </a:rPr>
              <a:t>Laplacian</a:t>
            </a:r>
            <a:endParaRPr lang="en-US" altLang="en-US" sz="2800">
              <a:ea typeface="MS PGothic" pitchFamily="34" charset="-128"/>
            </a:endParaRPr>
          </a:p>
        </p:txBody>
      </p:sp>
    </p:spTree>
    <p:extLst>
      <p:ext uri="{BB962C8B-B14F-4D97-AF65-F5344CB8AC3E}">
        <p14:creationId xmlns:p14="http://schemas.microsoft.com/office/powerpoint/2010/main" val="4752076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782F4-2380-EB79-7415-416CBF84ACF1}"/>
              </a:ext>
            </a:extLst>
          </p:cNvPr>
          <p:cNvSpPr>
            <a:spLocks noGrp="1"/>
          </p:cNvSpPr>
          <p:nvPr>
            <p:ph type="title"/>
          </p:nvPr>
        </p:nvSpPr>
        <p:spPr/>
        <p:txBody>
          <a:bodyPr/>
          <a:lstStyle/>
          <a:p>
            <a:r>
              <a:rPr lang="en-US" dirty="0"/>
              <a:t>The Laplacian of Gauss – </a:t>
            </a:r>
            <a:r>
              <a:rPr lang="en-US" dirty="0" err="1"/>
              <a:t>LoG</a:t>
            </a:r>
            <a:r>
              <a:rPr lang="en-US" dirty="0"/>
              <a:t> Operator</a:t>
            </a:r>
          </a:p>
        </p:txBody>
      </p:sp>
      <p:sp>
        <p:nvSpPr>
          <p:cNvPr id="3" name="Content Placeholder 2">
            <a:extLst>
              <a:ext uri="{FF2B5EF4-FFF2-40B4-BE49-F238E27FC236}">
                <a16:creationId xmlns:a16="http://schemas.microsoft.com/office/drawing/2014/main" id="{772FE9F3-FD37-4EF9-8A89-B2F1F708F150}"/>
              </a:ext>
            </a:extLst>
          </p:cNvPr>
          <p:cNvSpPr>
            <a:spLocks noGrp="1"/>
          </p:cNvSpPr>
          <p:nvPr>
            <p:ph idx="1"/>
          </p:nvPr>
        </p:nvSpPr>
        <p:spPr/>
        <p:txBody>
          <a:bodyPr/>
          <a:lstStyle/>
          <a:p>
            <a:r>
              <a:rPr lang="en-US" sz="2800" dirty="0"/>
              <a:t>A good place to look for edges is the maxima of the first derivative or the zeros of the second derivative.</a:t>
            </a:r>
          </a:p>
          <a:p>
            <a:r>
              <a:rPr lang="en-US" sz="2800" dirty="0"/>
              <a:t>The 2D extension approximates the second derivative by the Laplacian operator (which is rotationally invariant):</a:t>
            </a:r>
          </a:p>
          <a:p>
            <a:endParaRPr lang="en-US" sz="4800" dirty="0"/>
          </a:p>
          <a:p>
            <a:r>
              <a:rPr lang="en-US" sz="2800" dirty="0"/>
              <a:t>Marr and Hildreth [1980] argued that a satisfactory operator that could be tuned in scale to detect edges is the Laplacian of the Gaussian - </a:t>
            </a:r>
            <a:r>
              <a:rPr lang="en-US" sz="2800" dirty="0" err="1"/>
              <a:t>LoG</a:t>
            </a:r>
            <a:endParaRPr lang="en-US" sz="2800" dirty="0"/>
          </a:p>
        </p:txBody>
      </p:sp>
      <p:pic>
        <p:nvPicPr>
          <p:cNvPr id="5" name="Picture 4">
            <a:extLst>
              <a:ext uri="{FF2B5EF4-FFF2-40B4-BE49-F238E27FC236}">
                <a16:creationId xmlns:a16="http://schemas.microsoft.com/office/drawing/2014/main" id="{9B92F547-1E2B-58B7-4BD6-44DB167403E7}"/>
              </a:ext>
            </a:extLst>
          </p:cNvPr>
          <p:cNvPicPr>
            <a:picLocks noChangeAspect="1"/>
          </p:cNvPicPr>
          <p:nvPr/>
        </p:nvPicPr>
        <p:blipFill>
          <a:blip r:embed="rId2"/>
          <a:stretch>
            <a:fillRect/>
          </a:stretch>
        </p:blipFill>
        <p:spPr>
          <a:xfrm>
            <a:off x="2819400" y="3429000"/>
            <a:ext cx="2991394" cy="914400"/>
          </a:xfrm>
          <a:prstGeom prst="rect">
            <a:avLst/>
          </a:prstGeom>
        </p:spPr>
      </p:pic>
    </p:spTree>
    <p:extLst>
      <p:ext uri="{BB962C8B-B14F-4D97-AF65-F5344CB8AC3E}">
        <p14:creationId xmlns:p14="http://schemas.microsoft.com/office/powerpoint/2010/main" val="32089624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782F4-2380-EB79-7415-416CBF84ACF1}"/>
              </a:ext>
            </a:extLst>
          </p:cNvPr>
          <p:cNvSpPr>
            <a:spLocks noGrp="1"/>
          </p:cNvSpPr>
          <p:nvPr>
            <p:ph type="title"/>
          </p:nvPr>
        </p:nvSpPr>
        <p:spPr/>
        <p:txBody>
          <a:bodyPr/>
          <a:lstStyle/>
          <a:p>
            <a:r>
              <a:rPr lang="en-US" dirty="0"/>
              <a:t>The Laplacian of Gauss – </a:t>
            </a:r>
            <a:r>
              <a:rPr lang="en-US" dirty="0" err="1"/>
              <a:t>LoG</a:t>
            </a:r>
            <a:r>
              <a:rPr lang="en-US" dirty="0"/>
              <a:t> Operator</a:t>
            </a:r>
          </a:p>
        </p:txBody>
      </p:sp>
      <p:sp>
        <p:nvSpPr>
          <p:cNvPr id="3" name="Content Placeholder 2">
            <a:extLst>
              <a:ext uri="{FF2B5EF4-FFF2-40B4-BE49-F238E27FC236}">
                <a16:creationId xmlns:a16="http://schemas.microsoft.com/office/drawing/2014/main" id="{F0A93A3C-F793-CA07-082F-BE3040C4D20E}"/>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C92CB6CE-F63A-992C-481F-98993F0DC8E1}"/>
              </a:ext>
            </a:extLst>
          </p:cNvPr>
          <p:cNvPicPr>
            <a:picLocks noChangeAspect="1"/>
          </p:cNvPicPr>
          <p:nvPr/>
        </p:nvPicPr>
        <p:blipFill>
          <a:blip r:embed="rId2"/>
          <a:stretch>
            <a:fillRect/>
          </a:stretch>
        </p:blipFill>
        <p:spPr>
          <a:xfrm>
            <a:off x="653144" y="1295401"/>
            <a:ext cx="7707084" cy="4495799"/>
          </a:xfrm>
          <a:prstGeom prst="rect">
            <a:avLst/>
          </a:prstGeom>
        </p:spPr>
      </p:pic>
    </p:spTree>
    <p:extLst>
      <p:ext uri="{BB962C8B-B14F-4D97-AF65-F5344CB8AC3E}">
        <p14:creationId xmlns:p14="http://schemas.microsoft.com/office/powerpoint/2010/main" val="34994605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782F4-2380-EB79-7415-416CBF84ACF1}"/>
              </a:ext>
            </a:extLst>
          </p:cNvPr>
          <p:cNvSpPr>
            <a:spLocks noGrp="1"/>
          </p:cNvSpPr>
          <p:nvPr>
            <p:ph type="title"/>
          </p:nvPr>
        </p:nvSpPr>
        <p:spPr/>
        <p:txBody>
          <a:bodyPr/>
          <a:lstStyle/>
          <a:p>
            <a:r>
              <a:rPr lang="en-US" dirty="0"/>
              <a:t>The Laplacian of Gauss – </a:t>
            </a:r>
            <a:r>
              <a:rPr lang="en-US" dirty="0" err="1"/>
              <a:t>LoG</a:t>
            </a:r>
            <a:r>
              <a:rPr lang="en-US" dirty="0"/>
              <a:t> Operator</a:t>
            </a:r>
          </a:p>
        </p:txBody>
      </p:sp>
      <p:sp>
        <p:nvSpPr>
          <p:cNvPr id="3" name="Content Placeholder 2">
            <a:extLst>
              <a:ext uri="{FF2B5EF4-FFF2-40B4-BE49-F238E27FC236}">
                <a16:creationId xmlns:a16="http://schemas.microsoft.com/office/drawing/2014/main" id="{042920B4-B0BE-BA0F-48B5-928C89794E8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CFF57AB-FB9B-C544-BE32-711AE2D9E5D3}"/>
              </a:ext>
            </a:extLst>
          </p:cNvPr>
          <p:cNvPicPr>
            <a:picLocks noChangeAspect="1"/>
          </p:cNvPicPr>
          <p:nvPr/>
        </p:nvPicPr>
        <p:blipFill>
          <a:blip r:embed="rId2"/>
          <a:stretch>
            <a:fillRect/>
          </a:stretch>
        </p:blipFill>
        <p:spPr>
          <a:xfrm>
            <a:off x="2286000" y="810646"/>
            <a:ext cx="6709431" cy="5361554"/>
          </a:xfrm>
          <a:prstGeom prst="rect">
            <a:avLst/>
          </a:prstGeom>
        </p:spPr>
      </p:pic>
      <p:pic>
        <p:nvPicPr>
          <p:cNvPr id="6" name="Picture 5">
            <a:extLst>
              <a:ext uri="{FF2B5EF4-FFF2-40B4-BE49-F238E27FC236}">
                <a16:creationId xmlns:a16="http://schemas.microsoft.com/office/drawing/2014/main" id="{DD3FC949-7793-BCAC-71A1-D3399021983F}"/>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4700"/>
                    </a14:imgEffect>
                  </a14:imgLayer>
                </a14:imgProps>
              </a:ext>
            </a:extLst>
          </a:blip>
          <a:srcRect r="50331"/>
          <a:stretch/>
        </p:blipFill>
        <p:spPr>
          <a:xfrm>
            <a:off x="169347" y="923544"/>
            <a:ext cx="2615181" cy="871727"/>
          </a:xfrm>
          <a:prstGeom prst="rect">
            <a:avLst/>
          </a:prstGeom>
        </p:spPr>
      </p:pic>
      <p:pic>
        <p:nvPicPr>
          <p:cNvPr id="8" name="Picture 7">
            <a:extLst>
              <a:ext uri="{FF2B5EF4-FFF2-40B4-BE49-F238E27FC236}">
                <a16:creationId xmlns:a16="http://schemas.microsoft.com/office/drawing/2014/main" id="{59E26938-F19A-12F7-2EFE-163CBA26E23A}"/>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4700"/>
                    </a14:imgEffect>
                  </a14:imgLayer>
                </a14:imgProps>
              </a:ext>
            </a:extLst>
          </a:blip>
          <a:srcRect l="49669"/>
          <a:stretch/>
        </p:blipFill>
        <p:spPr>
          <a:xfrm>
            <a:off x="474147" y="1795272"/>
            <a:ext cx="2650053" cy="871728"/>
          </a:xfrm>
          <a:prstGeom prst="rect">
            <a:avLst/>
          </a:prstGeom>
        </p:spPr>
      </p:pic>
      <p:pic>
        <p:nvPicPr>
          <p:cNvPr id="10" name="Picture 9">
            <a:extLst>
              <a:ext uri="{FF2B5EF4-FFF2-40B4-BE49-F238E27FC236}">
                <a16:creationId xmlns:a16="http://schemas.microsoft.com/office/drawing/2014/main" id="{F119D7C8-7B8A-FA66-CD07-AE3FAF05EEB9}"/>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Lst>
          </a:blip>
          <a:stretch>
            <a:fillRect/>
          </a:stretch>
        </p:blipFill>
        <p:spPr>
          <a:xfrm>
            <a:off x="177800" y="4267200"/>
            <a:ext cx="3556000" cy="1066800"/>
          </a:xfrm>
          <a:prstGeom prst="rect">
            <a:avLst/>
          </a:prstGeom>
        </p:spPr>
      </p:pic>
    </p:spTree>
    <p:extLst>
      <p:ext uri="{BB962C8B-B14F-4D97-AF65-F5344CB8AC3E}">
        <p14:creationId xmlns:p14="http://schemas.microsoft.com/office/powerpoint/2010/main" val="7324319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782F4-2380-EB79-7415-416CBF84ACF1}"/>
              </a:ext>
            </a:extLst>
          </p:cNvPr>
          <p:cNvSpPr>
            <a:spLocks noGrp="1"/>
          </p:cNvSpPr>
          <p:nvPr>
            <p:ph type="title"/>
          </p:nvPr>
        </p:nvSpPr>
        <p:spPr/>
        <p:txBody>
          <a:bodyPr/>
          <a:lstStyle/>
          <a:p>
            <a:r>
              <a:rPr lang="en-US" dirty="0"/>
              <a:t>The Laplacian of Gauss – </a:t>
            </a:r>
            <a:r>
              <a:rPr lang="en-US" dirty="0" err="1"/>
              <a:t>LoG</a:t>
            </a:r>
            <a:r>
              <a:rPr lang="en-US" dirty="0"/>
              <a:t> Operator</a:t>
            </a:r>
          </a:p>
        </p:txBody>
      </p:sp>
      <p:sp>
        <p:nvSpPr>
          <p:cNvPr id="3" name="Content Placeholder 2">
            <a:extLst>
              <a:ext uri="{FF2B5EF4-FFF2-40B4-BE49-F238E27FC236}">
                <a16:creationId xmlns:a16="http://schemas.microsoft.com/office/drawing/2014/main" id="{BD5C179D-2FCE-C929-1AE4-CB0A69DE3FE4}"/>
              </a:ext>
            </a:extLst>
          </p:cNvPr>
          <p:cNvSpPr>
            <a:spLocks noGrp="1"/>
          </p:cNvSpPr>
          <p:nvPr>
            <p:ph idx="1"/>
          </p:nvPr>
        </p:nvSpPr>
        <p:spPr>
          <a:xfrm>
            <a:off x="457200" y="990600"/>
            <a:ext cx="8229600" cy="5175249"/>
          </a:xfrm>
        </p:spPr>
        <p:txBody>
          <a:bodyPr/>
          <a:lstStyle/>
          <a:p>
            <a:pPr>
              <a:spcBef>
                <a:spcPts val="1200"/>
              </a:spcBef>
            </a:pPr>
            <a:r>
              <a:rPr lang="en-US" sz="2800" dirty="0"/>
              <a:t>Fundamental ideas:</a:t>
            </a:r>
          </a:p>
          <a:p>
            <a:pPr lvl="1">
              <a:spcBef>
                <a:spcPts val="1200"/>
              </a:spcBef>
            </a:pPr>
            <a:r>
              <a:rPr lang="en-US" sz="2400" dirty="0"/>
              <a:t>The Gaussian blurs the image. It reduces the intensity of structures at scales much smaller than σ.</a:t>
            </a:r>
          </a:p>
          <a:p>
            <a:pPr lvl="1">
              <a:spcBef>
                <a:spcPts val="1200"/>
              </a:spcBef>
            </a:pPr>
            <a:r>
              <a:rPr lang="en-US" sz="2400" dirty="0"/>
              <a:t>The Laplacian is isotropic and no other directional mask is needed.</a:t>
            </a:r>
          </a:p>
          <a:p>
            <a:pPr>
              <a:spcBef>
                <a:spcPts val="1200"/>
              </a:spcBef>
            </a:pPr>
            <a:r>
              <a:rPr lang="en-US" sz="2800" dirty="0"/>
              <a:t>The zero crossings of the operator indicate edge pixels. They may be computed by using a 3x3 window around a pixel and detect if two of its opposite neighbors have different signs (and their difference is significant compared to a threshold).</a:t>
            </a:r>
          </a:p>
        </p:txBody>
      </p:sp>
    </p:spTree>
    <p:extLst>
      <p:ext uri="{BB962C8B-B14F-4D97-AF65-F5344CB8AC3E}">
        <p14:creationId xmlns:p14="http://schemas.microsoft.com/office/powerpoint/2010/main" val="40973439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ECF14-2FE9-013D-E741-545232F216B8}"/>
              </a:ext>
            </a:extLst>
          </p:cNvPr>
          <p:cNvSpPr>
            <a:spLocks noGrp="1"/>
          </p:cNvSpPr>
          <p:nvPr>
            <p:ph type="title"/>
          </p:nvPr>
        </p:nvSpPr>
        <p:spPr/>
        <p:txBody>
          <a:bodyPr/>
          <a:lstStyle/>
          <a:p>
            <a:r>
              <a:rPr lang="en-US" dirty="0"/>
              <a:t>The Laplacian of Gauss – </a:t>
            </a:r>
            <a:r>
              <a:rPr lang="en-US" dirty="0" err="1"/>
              <a:t>LoG</a:t>
            </a:r>
            <a:r>
              <a:rPr lang="en-US" dirty="0"/>
              <a:t> Operator</a:t>
            </a:r>
          </a:p>
        </p:txBody>
      </p:sp>
      <p:sp>
        <p:nvSpPr>
          <p:cNvPr id="4" name="Content Placeholder 3">
            <a:extLst>
              <a:ext uri="{FF2B5EF4-FFF2-40B4-BE49-F238E27FC236}">
                <a16:creationId xmlns:a16="http://schemas.microsoft.com/office/drawing/2014/main" id="{5E76ADF4-68A5-357E-D3FC-DE4E4F3D66F8}"/>
              </a:ext>
            </a:extLst>
          </p:cNvPr>
          <p:cNvSpPr>
            <a:spLocks noGrp="1"/>
          </p:cNvSpPr>
          <p:nvPr>
            <p:ph idx="1"/>
          </p:nvPr>
        </p:nvSpPr>
        <p:spPr/>
        <p:txBody>
          <a:bodyPr/>
          <a:lstStyle/>
          <a:p>
            <a:pPr marL="0" indent="0">
              <a:buNone/>
            </a:pPr>
            <a:r>
              <a:rPr lang="en-US" sz="2000" dirty="0"/>
              <a:t>a, b</a:t>
            </a:r>
          </a:p>
          <a:p>
            <a:pPr marL="0" indent="0">
              <a:buNone/>
            </a:pPr>
            <a:r>
              <a:rPr lang="en-US" sz="2000" dirty="0"/>
              <a:t>c, d</a:t>
            </a:r>
          </a:p>
        </p:txBody>
      </p:sp>
      <p:pic>
        <p:nvPicPr>
          <p:cNvPr id="6" name="Picture 5">
            <a:extLst>
              <a:ext uri="{FF2B5EF4-FFF2-40B4-BE49-F238E27FC236}">
                <a16:creationId xmlns:a16="http://schemas.microsoft.com/office/drawing/2014/main" id="{BE6C7654-E8A2-DEE7-C832-25CB9A3902BE}"/>
              </a:ext>
            </a:extLst>
          </p:cNvPr>
          <p:cNvPicPr>
            <a:picLocks noChangeAspect="1"/>
          </p:cNvPicPr>
          <p:nvPr/>
        </p:nvPicPr>
        <p:blipFill>
          <a:blip r:embed="rId2"/>
          <a:stretch>
            <a:fillRect/>
          </a:stretch>
        </p:blipFill>
        <p:spPr>
          <a:xfrm>
            <a:off x="1066800" y="762000"/>
            <a:ext cx="7221409" cy="5434011"/>
          </a:xfrm>
          <a:prstGeom prst="rect">
            <a:avLst/>
          </a:prstGeom>
        </p:spPr>
      </p:pic>
      <p:sp>
        <p:nvSpPr>
          <p:cNvPr id="8" name="TextBox 7">
            <a:extLst>
              <a:ext uri="{FF2B5EF4-FFF2-40B4-BE49-F238E27FC236}">
                <a16:creationId xmlns:a16="http://schemas.microsoft.com/office/drawing/2014/main" id="{338BF478-0832-686D-ECFA-AF95C065DB30}"/>
              </a:ext>
            </a:extLst>
          </p:cNvPr>
          <p:cNvSpPr txBox="1"/>
          <p:nvPr/>
        </p:nvSpPr>
        <p:spPr>
          <a:xfrm>
            <a:off x="152400" y="6172200"/>
            <a:ext cx="8839200" cy="707886"/>
          </a:xfrm>
          <a:prstGeom prst="rect">
            <a:avLst/>
          </a:prstGeom>
          <a:noFill/>
        </p:spPr>
        <p:txBody>
          <a:bodyPr wrap="square">
            <a:spAutoFit/>
          </a:bodyPr>
          <a:lstStyle/>
          <a:p>
            <a:pPr algn="ctr"/>
            <a:r>
              <a:rPr lang="en-US" sz="2000" dirty="0">
                <a:solidFill>
                  <a:srgbClr val="7030A0"/>
                </a:solidFill>
                <a:latin typeface="+mj-lt"/>
              </a:rPr>
              <a:t>a) Image b) </a:t>
            </a:r>
            <a:r>
              <a:rPr lang="en-US" sz="2000" dirty="0" err="1">
                <a:solidFill>
                  <a:srgbClr val="7030A0"/>
                </a:solidFill>
                <a:latin typeface="+mj-lt"/>
              </a:rPr>
              <a:t>LoG</a:t>
            </a:r>
            <a:r>
              <a:rPr lang="en-US" sz="2000" dirty="0">
                <a:solidFill>
                  <a:srgbClr val="7030A0"/>
                </a:solidFill>
                <a:latin typeface="+mj-lt"/>
              </a:rPr>
              <a:t> c) Zero crossings d) Zero crossings with a threshold of 4% of the image max</a:t>
            </a:r>
          </a:p>
        </p:txBody>
      </p:sp>
    </p:spTree>
    <p:extLst>
      <p:ext uri="{BB962C8B-B14F-4D97-AF65-F5344CB8AC3E}">
        <p14:creationId xmlns:p14="http://schemas.microsoft.com/office/powerpoint/2010/main" val="39140072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algn="r" eaLnBrk="1" fontAlgn="auto" hangingPunct="1">
              <a:spcAft>
                <a:spcPts val="0"/>
              </a:spcAft>
              <a:defRPr/>
            </a:pPr>
            <a:r>
              <a:rPr lang="en-US" altLang="en-US" dirty="0"/>
              <a:t>Image Segmentation</a:t>
            </a:r>
            <a:endParaRPr lang="en-US" dirty="0"/>
          </a:p>
        </p:txBody>
      </p:sp>
      <p:sp>
        <p:nvSpPr>
          <p:cNvPr id="2" name="Content Placeholder 1">
            <a:extLst>
              <a:ext uri="{FF2B5EF4-FFF2-40B4-BE49-F238E27FC236}">
                <a16:creationId xmlns:a16="http://schemas.microsoft.com/office/drawing/2014/main" id="{D4D6544C-F833-CFD1-3ED2-BF885F3CA86A}"/>
              </a:ext>
            </a:extLst>
          </p:cNvPr>
          <p:cNvSpPr>
            <a:spLocks noGrp="1"/>
          </p:cNvSpPr>
          <p:nvPr>
            <p:ph idx="1"/>
          </p:nvPr>
        </p:nvSpPr>
        <p:spPr/>
        <p:txBody>
          <a:bodyPr/>
          <a:lstStyle/>
          <a:p>
            <a:endParaRPr lang="en-US"/>
          </a:p>
        </p:txBody>
      </p:sp>
      <p:sp>
        <p:nvSpPr>
          <p:cNvPr id="83978" name="Slide Number Placeholder 1"/>
          <p:cNvSpPr>
            <a:spLocks noGrp="1"/>
          </p:cNvSpPr>
          <p:nvPr>
            <p:ph type="sldNum" sz="quarter" idx="4294967295"/>
          </p:nvPr>
        </p:nvSpPr>
        <p:spPr bwMode="auto">
          <a:xfrm>
            <a:off x="8458200" y="6324600"/>
            <a:ext cx="685800" cy="533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spcBef>
                <a:spcPct val="0"/>
              </a:spcBef>
              <a:buClrTx/>
              <a:buSzTx/>
              <a:buFontTx/>
              <a:buNone/>
            </a:pPr>
            <a:fld id="{736B7841-C703-4999-9273-1CFBEC9E0B35}" type="slidenum">
              <a:rPr lang="en-US" altLang="en-US" sz="1400">
                <a:solidFill>
                  <a:srgbClr val="FFFFFF"/>
                </a:solidFill>
                <a:latin typeface="Franklin Gothic Book" pitchFamily="34" charset="0"/>
              </a:rPr>
              <a:pPr>
                <a:spcBef>
                  <a:spcPct val="0"/>
                </a:spcBef>
                <a:buClrTx/>
                <a:buSzTx/>
                <a:buFontTx/>
                <a:buNone/>
              </a:pPr>
              <a:t>4</a:t>
            </a:fld>
            <a:endParaRPr lang="en-US" altLang="en-US" sz="1400">
              <a:solidFill>
                <a:srgbClr val="FFFFFF"/>
              </a:solidFill>
              <a:latin typeface="Franklin Gothic Book" pitchFamily="34" charset="0"/>
            </a:endParaRPr>
          </a:p>
        </p:txBody>
      </p:sp>
      <p:graphicFrame>
        <p:nvGraphicFramePr>
          <p:cNvPr id="83971" name="Object 2"/>
          <p:cNvGraphicFramePr>
            <a:graphicFrameLocks noChangeAspect="1"/>
          </p:cNvGraphicFramePr>
          <p:nvPr>
            <p:extLst>
              <p:ext uri="{D42A27DB-BD31-4B8C-83A1-F6EECF244321}">
                <p14:modId xmlns:p14="http://schemas.microsoft.com/office/powerpoint/2010/main" val="2632763802"/>
              </p:ext>
            </p:extLst>
          </p:nvPr>
        </p:nvGraphicFramePr>
        <p:xfrm>
          <a:off x="1298575" y="847725"/>
          <a:ext cx="2581275" cy="2568575"/>
        </p:xfrm>
        <a:graphic>
          <a:graphicData uri="http://schemas.openxmlformats.org/presentationml/2006/ole">
            <mc:AlternateContent xmlns:mc="http://schemas.openxmlformats.org/markup-compatibility/2006">
              <mc:Choice xmlns:v="urn:schemas-microsoft-com:vml" Requires="v">
                <p:oleObj name="CorelPhotoPaint.Image.11" r:id="rId3" imgW="4323231" imgH="4311405" progId="CorelPhotoPaint.Image.11">
                  <p:embed/>
                </p:oleObj>
              </mc:Choice>
              <mc:Fallback>
                <p:oleObj name="CorelPhotoPaint.Image.11" r:id="rId3" imgW="4323231" imgH="4311405" progId="CorelPhotoPaint.Image.11">
                  <p:embed/>
                  <p:pic>
                    <p:nvPicPr>
                      <p:cNvPr id="83971" name="Object 2"/>
                      <p:cNvPicPr>
                        <a:picLocks noChangeAspect="1" noChangeArrowheads="1"/>
                      </p:cNvPicPr>
                      <p:nvPr/>
                    </p:nvPicPr>
                    <p:blipFill>
                      <a:blip r:embed="rId4">
                        <a:extLst>
                          <a:ext uri="{28A0092B-C50C-407E-A947-70E740481C1C}">
                            <a14:useLocalDpi xmlns:a14="http://schemas.microsoft.com/office/drawing/2010/main" val="0"/>
                          </a:ext>
                        </a:extLst>
                      </a:blip>
                      <a:srcRect r="49796" b="49933"/>
                      <a:stretch>
                        <a:fillRect/>
                      </a:stretch>
                    </p:blipFill>
                    <p:spPr bwMode="auto">
                      <a:xfrm>
                        <a:off x="1298575" y="847725"/>
                        <a:ext cx="2581275" cy="256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3972" name="Object 3"/>
          <p:cNvGraphicFramePr>
            <a:graphicFrameLocks noChangeAspect="1"/>
          </p:cNvGraphicFramePr>
          <p:nvPr>
            <p:extLst>
              <p:ext uri="{D42A27DB-BD31-4B8C-83A1-F6EECF244321}">
                <p14:modId xmlns:p14="http://schemas.microsoft.com/office/powerpoint/2010/main" val="1755079713"/>
              </p:ext>
            </p:extLst>
          </p:nvPr>
        </p:nvGraphicFramePr>
        <p:xfrm>
          <a:off x="5270500" y="838200"/>
          <a:ext cx="2563813" cy="2584450"/>
        </p:xfrm>
        <a:graphic>
          <a:graphicData uri="http://schemas.openxmlformats.org/presentationml/2006/ole">
            <mc:AlternateContent xmlns:mc="http://schemas.openxmlformats.org/markup-compatibility/2006">
              <mc:Choice xmlns:v="urn:schemas-microsoft-com:vml" Requires="v">
                <p:oleObj name="CorelPhotoPaint.Image.11" r:id="rId5" imgW="4323231" imgH="4311405" progId="CorelPhotoPaint.Image.11">
                  <p:embed/>
                </p:oleObj>
              </mc:Choice>
              <mc:Fallback>
                <p:oleObj name="CorelPhotoPaint.Image.11" r:id="rId5" imgW="4323231" imgH="4311405" progId="CorelPhotoPaint.Image.11">
                  <p:embed/>
                  <p:pic>
                    <p:nvPicPr>
                      <p:cNvPr id="83972" name="Object 3"/>
                      <p:cNvPicPr>
                        <a:picLocks noChangeAspect="1" noChangeArrowheads="1"/>
                      </p:cNvPicPr>
                      <p:nvPr/>
                    </p:nvPicPr>
                    <p:blipFill>
                      <a:blip r:embed="rId4">
                        <a:extLst>
                          <a:ext uri="{28A0092B-C50C-407E-A947-70E740481C1C}">
                            <a14:useLocalDpi xmlns:a14="http://schemas.microsoft.com/office/drawing/2010/main" val="0"/>
                          </a:ext>
                        </a:extLst>
                      </a:blip>
                      <a:srcRect l="50128" t="49596"/>
                      <a:stretch>
                        <a:fillRect/>
                      </a:stretch>
                    </p:blipFill>
                    <p:spPr bwMode="auto">
                      <a:xfrm>
                        <a:off x="5270500" y="838200"/>
                        <a:ext cx="2563813" cy="258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3973" name="Object 4"/>
          <p:cNvGraphicFramePr>
            <a:graphicFrameLocks noChangeAspect="1"/>
          </p:cNvGraphicFramePr>
          <p:nvPr>
            <p:extLst>
              <p:ext uri="{D42A27DB-BD31-4B8C-83A1-F6EECF244321}">
                <p14:modId xmlns:p14="http://schemas.microsoft.com/office/powerpoint/2010/main" val="3754594259"/>
              </p:ext>
            </p:extLst>
          </p:nvPr>
        </p:nvGraphicFramePr>
        <p:xfrm>
          <a:off x="1298575" y="3576637"/>
          <a:ext cx="2579688" cy="2552700"/>
        </p:xfrm>
        <a:graphic>
          <a:graphicData uri="http://schemas.openxmlformats.org/presentationml/2006/ole">
            <mc:AlternateContent xmlns:mc="http://schemas.openxmlformats.org/markup-compatibility/2006">
              <mc:Choice xmlns:v="urn:schemas-microsoft-com:vml" Requires="v">
                <p:oleObj name="CorelPhotoPaint.Image.11" r:id="rId6" imgW="5422403" imgH="5377979" progId="CorelPhotoPaint.Image.11">
                  <p:embed/>
                </p:oleObj>
              </mc:Choice>
              <mc:Fallback>
                <p:oleObj name="CorelPhotoPaint.Image.11" r:id="rId6" imgW="5422403" imgH="5377979" progId="CorelPhotoPaint.Image.11">
                  <p:embed/>
                  <p:pic>
                    <p:nvPicPr>
                      <p:cNvPr id="83973" name="Object 4"/>
                      <p:cNvPicPr>
                        <a:picLocks noChangeAspect="1" noChangeArrowheads="1"/>
                      </p:cNvPicPr>
                      <p:nvPr/>
                    </p:nvPicPr>
                    <p:blipFill>
                      <a:blip r:embed="rId7">
                        <a:extLst>
                          <a:ext uri="{28A0092B-C50C-407E-A947-70E740481C1C}">
                            <a14:useLocalDpi xmlns:a14="http://schemas.microsoft.com/office/drawing/2010/main" val="0"/>
                          </a:ext>
                        </a:extLst>
                      </a:blip>
                      <a:srcRect r="66591" b="66672"/>
                      <a:stretch>
                        <a:fillRect/>
                      </a:stretch>
                    </p:blipFill>
                    <p:spPr bwMode="auto">
                      <a:xfrm>
                        <a:off x="1298575" y="3576637"/>
                        <a:ext cx="2579688" cy="255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3974" name="Object 5"/>
          <p:cNvGraphicFramePr>
            <a:graphicFrameLocks noChangeAspect="1"/>
          </p:cNvGraphicFramePr>
          <p:nvPr>
            <p:extLst>
              <p:ext uri="{D42A27DB-BD31-4B8C-83A1-F6EECF244321}">
                <p14:modId xmlns:p14="http://schemas.microsoft.com/office/powerpoint/2010/main" val="1580705215"/>
              </p:ext>
            </p:extLst>
          </p:nvPr>
        </p:nvGraphicFramePr>
        <p:xfrm>
          <a:off x="5270500" y="3584575"/>
          <a:ext cx="2579688" cy="2536825"/>
        </p:xfrm>
        <a:graphic>
          <a:graphicData uri="http://schemas.openxmlformats.org/presentationml/2006/ole">
            <mc:AlternateContent xmlns:mc="http://schemas.openxmlformats.org/markup-compatibility/2006">
              <mc:Choice xmlns:v="urn:schemas-microsoft-com:vml" Requires="v">
                <p:oleObj name="CorelPhotoPaint.Image.11" r:id="rId8" imgW="5422403" imgH="5377979" progId="CorelPhotoPaint.Image.11">
                  <p:embed/>
                </p:oleObj>
              </mc:Choice>
              <mc:Fallback>
                <p:oleObj name="CorelPhotoPaint.Image.11" r:id="rId8" imgW="5422403" imgH="5377979" progId="CorelPhotoPaint.Image.11">
                  <p:embed/>
                  <p:pic>
                    <p:nvPicPr>
                      <p:cNvPr id="83974" name="Object 5"/>
                      <p:cNvPicPr>
                        <a:picLocks noChangeAspect="1" noChangeArrowheads="1"/>
                      </p:cNvPicPr>
                      <p:nvPr/>
                    </p:nvPicPr>
                    <p:blipFill>
                      <a:blip r:embed="rId7">
                        <a:extLst>
                          <a:ext uri="{28A0092B-C50C-407E-A947-70E740481C1C}">
                            <a14:useLocalDpi xmlns:a14="http://schemas.microsoft.com/office/drawing/2010/main" val="0"/>
                          </a:ext>
                        </a:extLst>
                      </a:blip>
                      <a:srcRect l="33328" t="66672" r="33063"/>
                      <a:stretch>
                        <a:fillRect/>
                      </a:stretch>
                    </p:blipFill>
                    <p:spPr bwMode="auto">
                      <a:xfrm>
                        <a:off x="5270500" y="3584575"/>
                        <a:ext cx="2579688" cy="253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3975" name="AutoShape 8"/>
          <p:cNvSpPr>
            <a:spLocks noChangeArrowheads="1"/>
          </p:cNvSpPr>
          <p:nvPr/>
        </p:nvSpPr>
        <p:spPr bwMode="auto">
          <a:xfrm>
            <a:off x="3967163" y="1828800"/>
            <a:ext cx="1216025" cy="604837"/>
          </a:xfrm>
          <a:prstGeom prst="rightArrow">
            <a:avLst>
              <a:gd name="adj1" fmla="val 50000"/>
              <a:gd name="adj2" fmla="val 50263"/>
            </a:avLst>
          </a:prstGeom>
          <a:solidFill>
            <a:srgbClr val="00B0F0"/>
          </a:solidFill>
          <a:ln w="12700">
            <a:solidFill>
              <a:srgbClr val="00B0F0"/>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lgn="ctr" eaLnBrk="1" hangingPunct="1">
              <a:spcBef>
                <a:spcPct val="0"/>
              </a:spcBef>
              <a:buClrTx/>
              <a:buSzTx/>
              <a:buFontTx/>
              <a:buNone/>
            </a:pPr>
            <a:endParaRPr lang="en-US" altLang="en-US" sz="4000">
              <a:solidFill>
                <a:schemeClr val="tx2"/>
              </a:solidFill>
            </a:endParaRPr>
          </a:p>
        </p:txBody>
      </p:sp>
      <p:sp>
        <p:nvSpPr>
          <p:cNvPr id="83976" name="AutoShape 9"/>
          <p:cNvSpPr>
            <a:spLocks noChangeArrowheads="1"/>
          </p:cNvSpPr>
          <p:nvPr/>
        </p:nvSpPr>
        <p:spPr bwMode="auto">
          <a:xfrm>
            <a:off x="3965575" y="4551362"/>
            <a:ext cx="1216025" cy="604838"/>
          </a:xfrm>
          <a:prstGeom prst="rightArrow">
            <a:avLst>
              <a:gd name="adj1" fmla="val 50000"/>
              <a:gd name="adj2" fmla="val 50262"/>
            </a:avLst>
          </a:prstGeom>
          <a:solidFill>
            <a:srgbClr val="00B0F0"/>
          </a:solidFill>
          <a:ln w="12700">
            <a:solidFill>
              <a:srgbClr val="00B0F0"/>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lgn="ctr" eaLnBrk="1" hangingPunct="1">
              <a:spcBef>
                <a:spcPct val="0"/>
              </a:spcBef>
              <a:buClrTx/>
              <a:buSzTx/>
              <a:buFontTx/>
              <a:buNone/>
            </a:pPr>
            <a:endParaRPr lang="en-US" altLang="en-US" sz="4000">
              <a:solidFill>
                <a:schemeClr val="tx2"/>
              </a:solidFill>
            </a:endParaRPr>
          </a:p>
        </p:txBody>
      </p:sp>
    </p:spTree>
    <p:extLst>
      <p:ext uri="{BB962C8B-B14F-4D97-AF65-F5344CB8AC3E}">
        <p14:creationId xmlns:p14="http://schemas.microsoft.com/office/powerpoint/2010/main" val="36390139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782F4-2380-EB79-7415-416CBF84ACF1}"/>
              </a:ext>
            </a:extLst>
          </p:cNvPr>
          <p:cNvSpPr>
            <a:spLocks noGrp="1"/>
          </p:cNvSpPr>
          <p:nvPr>
            <p:ph type="title"/>
          </p:nvPr>
        </p:nvSpPr>
        <p:spPr/>
        <p:txBody>
          <a:bodyPr/>
          <a:lstStyle/>
          <a:p>
            <a:r>
              <a:rPr lang="en-US" dirty="0"/>
              <a:t>The Difference of Gauss – </a:t>
            </a:r>
            <a:r>
              <a:rPr lang="en-US" dirty="0" err="1"/>
              <a:t>DoG</a:t>
            </a:r>
            <a:r>
              <a:rPr lang="en-US" dirty="0"/>
              <a:t> Operator</a:t>
            </a:r>
          </a:p>
        </p:txBody>
      </p:sp>
      <p:sp>
        <p:nvSpPr>
          <p:cNvPr id="3" name="Content Placeholder 2">
            <a:extLst>
              <a:ext uri="{FF2B5EF4-FFF2-40B4-BE49-F238E27FC236}">
                <a16:creationId xmlns:a16="http://schemas.microsoft.com/office/drawing/2014/main" id="{BD5C179D-2FCE-C929-1AE4-CB0A69DE3FE4}"/>
              </a:ext>
            </a:extLst>
          </p:cNvPr>
          <p:cNvSpPr>
            <a:spLocks noGrp="1"/>
          </p:cNvSpPr>
          <p:nvPr>
            <p:ph idx="1"/>
          </p:nvPr>
        </p:nvSpPr>
        <p:spPr>
          <a:xfrm>
            <a:off x="457200" y="914400"/>
            <a:ext cx="8229600" cy="5251449"/>
          </a:xfrm>
        </p:spPr>
        <p:txBody>
          <a:bodyPr/>
          <a:lstStyle/>
          <a:p>
            <a:pPr>
              <a:spcBef>
                <a:spcPts val="1200"/>
              </a:spcBef>
            </a:pPr>
            <a:r>
              <a:rPr lang="en-US" sz="2400" dirty="0"/>
              <a:t>Filter the image at various scales and keep the zero crossings that are common to all responses.</a:t>
            </a:r>
          </a:p>
          <a:p>
            <a:pPr>
              <a:spcBef>
                <a:spcPts val="1200"/>
              </a:spcBef>
            </a:pPr>
            <a:r>
              <a:rPr lang="en-US" sz="2400" dirty="0"/>
              <a:t>Marr and Hildreth [1980] showed that </a:t>
            </a:r>
            <a:r>
              <a:rPr lang="en-US" sz="2400" dirty="0" err="1"/>
              <a:t>LoG</a:t>
            </a:r>
            <a:r>
              <a:rPr lang="en-US" sz="2400" dirty="0"/>
              <a:t> may be approximated by a Difference of Gauss - </a:t>
            </a:r>
            <a:r>
              <a:rPr lang="en-US" sz="2400" dirty="0" err="1"/>
              <a:t>DoG</a:t>
            </a:r>
            <a:r>
              <a:rPr lang="en-US" sz="2400" dirty="0"/>
              <a:t>:</a:t>
            </a:r>
          </a:p>
          <a:p>
            <a:pPr>
              <a:spcBef>
                <a:spcPts val="1200"/>
              </a:spcBef>
            </a:pPr>
            <a:endParaRPr lang="en-US" sz="2400" dirty="0"/>
          </a:p>
          <a:p>
            <a:pPr>
              <a:spcBef>
                <a:spcPts val="1200"/>
              </a:spcBef>
            </a:pPr>
            <a:endParaRPr lang="en-US" sz="2400" dirty="0"/>
          </a:p>
          <a:p>
            <a:pPr>
              <a:spcBef>
                <a:spcPts val="1200"/>
              </a:spcBef>
            </a:pPr>
            <a:endParaRPr lang="en-US" sz="2400" dirty="0"/>
          </a:p>
          <a:p>
            <a:pPr>
              <a:spcBef>
                <a:spcPts val="1200"/>
              </a:spcBef>
            </a:pPr>
            <a:r>
              <a:rPr lang="en-US" sz="2400" dirty="0"/>
              <a:t>Certain channels of the human visual system are selective with respect to orientation and frequency and can be modeled by a </a:t>
            </a:r>
            <a:r>
              <a:rPr lang="en-US" sz="2400" dirty="0" err="1"/>
              <a:t>DoG</a:t>
            </a:r>
            <a:r>
              <a:rPr lang="en-US" sz="2400" dirty="0"/>
              <a:t> with a ratio of standard deviations of 1.75.</a:t>
            </a:r>
          </a:p>
        </p:txBody>
      </p:sp>
      <p:pic>
        <p:nvPicPr>
          <p:cNvPr id="5" name="Picture 4">
            <a:extLst>
              <a:ext uri="{FF2B5EF4-FFF2-40B4-BE49-F238E27FC236}">
                <a16:creationId xmlns:a16="http://schemas.microsoft.com/office/drawing/2014/main" id="{94216301-37DE-C93F-940B-3199319B06C3}"/>
              </a:ext>
            </a:extLst>
          </p:cNvPr>
          <p:cNvPicPr>
            <a:picLocks noChangeAspect="1"/>
          </p:cNvPicPr>
          <p:nvPr/>
        </p:nvPicPr>
        <p:blipFill>
          <a:blip r:embed="rId2"/>
          <a:stretch>
            <a:fillRect/>
          </a:stretch>
        </p:blipFill>
        <p:spPr>
          <a:xfrm>
            <a:off x="838200" y="2867025"/>
            <a:ext cx="6857619" cy="1171575"/>
          </a:xfrm>
          <a:prstGeom prst="rect">
            <a:avLst/>
          </a:prstGeom>
        </p:spPr>
      </p:pic>
    </p:spTree>
    <p:extLst>
      <p:ext uri="{BB962C8B-B14F-4D97-AF65-F5344CB8AC3E}">
        <p14:creationId xmlns:p14="http://schemas.microsoft.com/office/powerpoint/2010/main" val="39050818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Edge Detection: Practice</a:t>
            </a:r>
          </a:p>
        </p:txBody>
      </p:sp>
      <p:sp>
        <p:nvSpPr>
          <p:cNvPr id="12" name="Content Placeholder 2">
            <a:extLst>
              <a:ext uri="{FF2B5EF4-FFF2-40B4-BE49-F238E27FC236}">
                <a16:creationId xmlns:a16="http://schemas.microsoft.com/office/drawing/2014/main" id="{5C230096-74BA-2041-0511-59C00E2E0F98}"/>
              </a:ext>
            </a:extLst>
          </p:cNvPr>
          <p:cNvSpPr>
            <a:spLocks noGrp="1"/>
          </p:cNvSpPr>
          <p:nvPr>
            <p:ph idx="1"/>
          </p:nvPr>
        </p:nvSpPr>
        <p:spPr>
          <a:xfrm>
            <a:off x="457200" y="890589"/>
            <a:ext cx="8229600" cy="5434011"/>
          </a:xfrm>
        </p:spPr>
        <p:txBody>
          <a:bodyPr/>
          <a:lstStyle/>
          <a:p>
            <a:r>
              <a:rPr lang="en-US" dirty="0"/>
              <a:t>Given the image I and operators H:</a:t>
            </a:r>
          </a:p>
          <a:p>
            <a:endParaRPr lang="en-US" sz="2000" dirty="0"/>
          </a:p>
          <a:p>
            <a:endParaRPr lang="en-US" dirty="0"/>
          </a:p>
          <a:p>
            <a:endParaRPr lang="en-US" dirty="0"/>
          </a:p>
          <a:p>
            <a:endParaRPr lang="en-US" dirty="0"/>
          </a:p>
          <a:p>
            <a:endParaRPr lang="en-US" dirty="0"/>
          </a:p>
          <a:p>
            <a:endParaRPr lang="en-US" dirty="0"/>
          </a:p>
          <a:p>
            <a:endParaRPr lang="en-US" dirty="0"/>
          </a:p>
          <a:p>
            <a:r>
              <a:rPr lang="en-US" dirty="0"/>
              <a:t>Convolve H with I and show the result.</a:t>
            </a:r>
          </a:p>
        </p:txBody>
      </p:sp>
      <p:pic>
        <p:nvPicPr>
          <p:cNvPr id="7" name="Picture 6">
            <a:extLst>
              <a:ext uri="{FF2B5EF4-FFF2-40B4-BE49-F238E27FC236}">
                <a16:creationId xmlns:a16="http://schemas.microsoft.com/office/drawing/2014/main" id="{583A7ECF-FCEC-1779-E1B3-8D49A1225B00}"/>
              </a:ext>
            </a:extLst>
          </p:cNvPr>
          <p:cNvPicPr>
            <a:picLocks noChangeAspect="1"/>
          </p:cNvPicPr>
          <p:nvPr/>
        </p:nvPicPr>
        <p:blipFill>
          <a:blip r:embed="rId2"/>
          <a:stretch>
            <a:fillRect/>
          </a:stretch>
        </p:blipFill>
        <p:spPr>
          <a:xfrm>
            <a:off x="2390774" y="1682751"/>
            <a:ext cx="4362450" cy="2533650"/>
          </a:xfrm>
          <a:prstGeom prst="rect">
            <a:avLst/>
          </a:prstGeom>
        </p:spPr>
      </p:pic>
      <p:pic>
        <p:nvPicPr>
          <p:cNvPr id="9" name="Picture 8">
            <a:extLst>
              <a:ext uri="{FF2B5EF4-FFF2-40B4-BE49-F238E27FC236}">
                <a16:creationId xmlns:a16="http://schemas.microsoft.com/office/drawing/2014/main" id="{74745FD1-82A2-E0A4-6B9A-8F9D14536D18}"/>
              </a:ext>
            </a:extLst>
          </p:cNvPr>
          <p:cNvPicPr>
            <a:picLocks noChangeAspect="1"/>
          </p:cNvPicPr>
          <p:nvPr/>
        </p:nvPicPr>
        <p:blipFill>
          <a:blip r:embed="rId3"/>
          <a:stretch>
            <a:fillRect/>
          </a:stretch>
        </p:blipFill>
        <p:spPr>
          <a:xfrm>
            <a:off x="1066800" y="4292601"/>
            <a:ext cx="2390775" cy="1066800"/>
          </a:xfrm>
          <a:prstGeom prst="rect">
            <a:avLst/>
          </a:prstGeom>
        </p:spPr>
      </p:pic>
      <p:pic>
        <p:nvPicPr>
          <p:cNvPr id="11" name="Picture 10">
            <a:extLst>
              <a:ext uri="{FF2B5EF4-FFF2-40B4-BE49-F238E27FC236}">
                <a16:creationId xmlns:a16="http://schemas.microsoft.com/office/drawing/2014/main" id="{92425EFC-E19F-8594-588D-D962CFC8D110}"/>
              </a:ext>
            </a:extLst>
          </p:cNvPr>
          <p:cNvPicPr>
            <a:picLocks noChangeAspect="1"/>
          </p:cNvPicPr>
          <p:nvPr/>
        </p:nvPicPr>
        <p:blipFill>
          <a:blip r:embed="rId4"/>
          <a:stretch>
            <a:fillRect/>
          </a:stretch>
        </p:blipFill>
        <p:spPr>
          <a:xfrm>
            <a:off x="5329236" y="4292601"/>
            <a:ext cx="2847975" cy="10668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C7A55-DC73-FB39-4E89-72E38D81774C}"/>
              </a:ext>
            </a:extLst>
          </p:cNvPr>
          <p:cNvSpPr>
            <a:spLocks noGrp="1"/>
          </p:cNvSpPr>
          <p:nvPr>
            <p:ph type="title"/>
          </p:nvPr>
        </p:nvSpPr>
        <p:spPr/>
        <p:txBody>
          <a:bodyPr/>
          <a:lstStyle/>
          <a:p>
            <a:r>
              <a:rPr lang="en-US" dirty="0"/>
              <a:t>Designing an Optimal Edge Detector</a:t>
            </a:r>
          </a:p>
        </p:txBody>
      </p:sp>
      <p:sp>
        <p:nvSpPr>
          <p:cNvPr id="3" name="Content Placeholder 2">
            <a:extLst>
              <a:ext uri="{FF2B5EF4-FFF2-40B4-BE49-F238E27FC236}">
                <a16:creationId xmlns:a16="http://schemas.microsoft.com/office/drawing/2014/main" id="{DB6B88A3-A6B5-4F2B-2DD3-B098AB6C06B1}"/>
              </a:ext>
            </a:extLst>
          </p:cNvPr>
          <p:cNvSpPr>
            <a:spLocks noGrp="1"/>
          </p:cNvSpPr>
          <p:nvPr>
            <p:ph idx="1"/>
          </p:nvPr>
        </p:nvSpPr>
        <p:spPr>
          <a:xfrm>
            <a:off x="457200" y="914400"/>
            <a:ext cx="8229600" cy="5251449"/>
          </a:xfrm>
        </p:spPr>
        <p:txBody>
          <a:bodyPr/>
          <a:lstStyle/>
          <a:p>
            <a:r>
              <a:rPr lang="en-US" sz="2400" dirty="0"/>
              <a:t>Criteria for an “optimal” edge detector [Canny 1986]:</a:t>
            </a:r>
          </a:p>
          <a:p>
            <a:pPr lvl="1"/>
            <a:r>
              <a:rPr lang="en-US" sz="2000" dirty="0"/>
              <a:t>Good detection: the optimal detector must minimize the probability of false positives (detecting spurious edges caused by noise), as well as that of false negatives (missing real edges).</a:t>
            </a:r>
          </a:p>
          <a:p>
            <a:pPr lvl="1"/>
            <a:r>
              <a:rPr lang="en-US" sz="2000" dirty="0"/>
              <a:t>Good localization: the edges detected must be as close as possible to the true edges</a:t>
            </a:r>
          </a:p>
          <a:p>
            <a:pPr lvl="1"/>
            <a:r>
              <a:rPr lang="en-US" sz="2000" dirty="0"/>
              <a:t>Single response: the detector must return one point only for each true edge point; that is, minimize the number of local maxima around the true edge.</a:t>
            </a:r>
          </a:p>
        </p:txBody>
      </p:sp>
      <p:pic>
        <p:nvPicPr>
          <p:cNvPr id="5" name="Picture 4">
            <a:extLst>
              <a:ext uri="{FF2B5EF4-FFF2-40B4-BE49-F238E27FC236}">
                <a16:creationId xmlns:a16="http://schemas.microsoft.com/office/drawing/2014/main" id="{23CE505A-0F32-FCA6-C2D3-299C4E5ED4D5}"/>
              </a:ext>
            </a:extLst>
          </p:cNvPr>
          <p:cNvPicPr>
            <a:picLocks noChangeAspect="1"/>
          </p:cNvPicPr>
          <p:nvPr/>
        </p:nvPicPr>
        <p:blipFill>
          <a:blip r:embed="rId2"/>
          <a:stretch>
            <a:fillRect/>
          </a:stretch>
        </p:blipFill>
        <p:spPr>
          <a:xfrm>
            <a:off x="2133599" y="4046247"/>
            <a:ext cx="4953001" cy="2119601"/>
          </a:xfrm>
          <a:prstGeom prst="rect">
            <a:avLst/>
          </a:prstGeom>
        </p:spPr>
      </p:pic>
    </p:spTree>
    <p:extLst>
      <p:ext uri="{BB962C8B-B14F-4D97-AF65-F5344CB8AC3E}">
        <p14:creationId xmlns:p14="http://schemas.microsoft.com/office/powerpoint/2010/main" val="154820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Canny Edge Detector</a:t>
            </a:r>
            <a:r>
              <a:rPr lang="en-US" sz="2700" dirty="0"/>
              <a:t> (J. Canny’1986)</a:t>
            </a:r>
          </a:p>
        </p:txBody>
      </p:sp>
      <p:sp>
        <p:nvSpPr>
          <p:cNvPr id="2" name="Content Placeholder 2">
            <a:extLst>
              <a:ext uri="{FF2B5EF4-FFF2-40B4-BE49-F238E27FC236}">
                <a16:creationId xmlns:a16="http://schemas.microsoft.com/office/drawing/2014/main" id="{F2670CF7-2D37-A140-6727-0F8FD46C5439}"/>
              </a:ext>
            </a:extLst>
          </p:cNvPr>
          <p:cNvSpPr>
            <a:spLocks noGrp="1"/>
          </p:cNvSpPr>
          <p:nvPr>
            <p:ph idx="1"/>
          </p:nvPr>
        </p:nvSpPr>
        <p:spPr>
          <a:xfrm>
            <a:off x="457200" y="1066800"/>
            <a:ext cx="8229600" cy="5099049"/>
          </a:xfrm>
        </p:spPr>
        <p:txBody>
          <a:bodyPr/>
          <a:lstStyle/>
          <a:p>
            <a:r>
              <a:rPr lang="en-US" sz="2800" dirty="0"/>
              <a:t>Probably the most widely used edge detector.</a:t>
            </a:r>
          </a:p>
          <a:p>
            <a:r>
              <a:rPr lang="en-US" sz="2800" dirty="0"/>
              <a:t>Theoretical model: step-edges corrupted by additive Gaussian noise.</a:t>
            </a:r>
          </a:p>
          <a:p>
            <a:r>
              <a:rPr lang="en-US" sz="2800" dirty="0"/>
              <a:t>Canny has shown that the first derivative of the Gaussian closely approximates the operator that optimizes the product of signal-to-noise ratio and localization.</a:t>
            </a:r>
          </a:p>
        </p:txBody>
      </p:sp>
      <p:sp>
        <p:nvSpPr>
          <p:cNvPr id="60433" name="Slide Number Placeholder 1"/>
          <p:cNvSpPr>
            <a:spLocks noGrp="1"/>
          </p:cNvSpPr>
          <p:nvPr>
            <p:ph type="sldNum" sz="quarter" idx="4294967295"/>
          </p:nvPr>
        </p:nvSpPr>
        <p:spPr bwMode="auto">
          <a:xfrm>
            <a:off x="8458200" y="6324600"/>
            <a:ext cx="685800" cy="533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spcBef>
                <a:spcPct val="0"/>
              </a:spcBef>
              <a:buClrTx/>
              <a:buSzTx/>
              <a:buFontTx/>
              <a:buNone/>
            </a:pPr>
            <a:fld id="{EDC5391B-AB36-4B68-B0AC-7FA182E72428}" type="slidenum">
              <a:rPr lang="en-US" altLang="en-US" sz="1400">
                <a:solidFill>
                  <a:srgbClr val="FFFFFF"/>
                </a:solidFill>
                <a:latin typeface="Franklin Gothic Book" pitchFamily="34" charset="0"/>
              </a:rPr>
              <a:pPr>
                <a:spcBef>
                  <a:spcPct val="0"/>
                </a:spcBef>
                <a:buClrTx/>
                <a:buSzTx/>
                <a:buFontTx/>
                <a:buNone/>
              </a:pPr>
              <a:t>43</a:t>
            </a:fld>
            <a:endParaRPr lang="en-US" altLang="en-US" sz="1400">
              <a:solidFill>
                <a:srgbClr val="FFFFFF"/>
              </a:solidFill>
              <a:latin typeface="Franklin Gothic Book" pitchFamily="34" charset="0"/>
            </a:endParaRPr>
          </a:p>
        </p:txBody>
      </p:sp>
      <p:pic>
        <p:nvPicPr>
          <p:cNvPr id="5" name="Picture 4">
            <a:extLst>
              <a:ext uri="{FF2B5EF4-FFF2-40B4-BE49-F238E27FC236}">
                <a16:creationId xmlns:a16="http://schemas.microsoft.com/office/drawing/2014/main" id="{3CE6A782-9734-58E4-3CD9-D305D42EDA5D}"/>
              </a:ext>
            </a:extLst>
          </p:cNvPr>
          <p:cNvPicPr>
            <a:picLocks noChangeAspect="1"/>
          </p:cNvPicPr>
          <p:nvPr/>
        </p:nvPicPr>
        <p:blipFill>
          <a:blip r:embed="rId2"/>
          <a:stretch>
            <a:fillRect/>
          </a:stretch>
        </p:blipFill>
        <p:spPr>
          <a:xfrm>
            <a:off x="2677885" y="4572000"/>
            <a:ext cx="3788229" cy="13716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9" name="Picture 3" descr="$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0325" y="3063875"/>
            <a:ext cx="149225" cy="16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0" name="Picture 4" desc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4038" y="3063875"/>
            <a:ext cx="13652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1" name="Line 5"/>
          <p:cNvSpPr>
            <a:spLocks noChangeShapeType="1"/>
          </p:cNvSpPr>
          <p:nvPr/>
        </p:nvSpPr>
        <p:spPr bwMode="auto">
          <a:xfrm>
            <a:off x="4383881" y="1600200"/>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60422" name="Text Box 6"/>
          <p:cNvSpPr txBox="1">
            <a:spLocks noChangeArrowheads="1"/>
          </p:cNvSpPr>
          <p:nvPr/>
        </p:nvSpPr>
        <p:spPr bwMode="auto">
          <a:xfrm>
            <a:off x="3375025" y="1143000"/>
            <a:ext cx="21723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eaLnBrk="1" hangingPunct="1">
              <a:spcBef>
                <a:spcPct val="0"/>
              </a:spcBef>
              <a:buClrTx/>
              <a:buSzTx/>
              <a:buFontTx/>
              <a:buNone/>
            </a:pPr>
            <a:r>
              <a:rPr lang="en-US" altLang="zh-CN">
                <a:latin typeface="+mj-lt"/>
                <a:cs typeface="方正舒体"/>
              </a:rPr>
              <a:t>Original image</a:t>
            </a:r>
          </a:p>
        </p:txBody>
      </p:sp>
      <p:sp>
        <p:nvSpPr>
          <p:cNvPr id="60423" name="Text Box 7"/>
          <p:cNvSpPr txBox="1">
            <a:spLocks noChangeArrowheads="1"/>
          </p:cNvSpPr>
          <p:nvPr/>
        </p:nvSpPr>
        <p:spPr bwMode="auto">
          <a:xfrm>
            <a:off x="2031206" y="1905000"/>
            <a:ext cx="5230919" cy="46166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eaLnBrk="1" hangingPunct="1">
              <a:spcBef>
                <a:spcPct val="0"/>
              </a:spcBef>
              <a:buClrTx/>
              <a:buSzTx/>
              <a:buFontTx/>
              <a:buNone/>
            </a:pPr>
            <a:r>
              <a:rPr lang="en-US" altLang="zh-CN" b="1">
                <a:latin typeface="+mj-lt"/>
                <a:cs typeface="方正舒体"/>
              </a:rPr>
              <a:t>Smoothing</a:t>
            </a:r>
            <a:r>
              <a:rPr lang="en-US" altLang="zh-CN">
                <a:latin typeface="+mj-lt"/>
                <a:cs typeface="方正舒体"/>
              </a:rPr>
              <a:t> by Gaussian convolution</a:t>
            </a:r>
          </a:p>
        </p:txBody>
      </p:sp>
      <p:sp>
        <p:nvSpPr>
          <p:cNvPr id="60424" name="Text Box 8"/>
          <p:cNvSpPr txBox="1">
            <a:spLocks noChangeArrowheads="1"/>
          </p:cNvSpPr>
          <p:nvPr/>
        </p:nvSpPr>
        <p:spPr bwMode="auto">
          <a:xfrm>
            <a:off x="1724025" y="2667000"/>
            <a:ext cx="5848076" cy="46166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eaLnBrk="1" hangingPunct="1">
              <a:spcBef>
                <a:spcPct val="0"/>
              </a:spcBef>
              <a:buClrTx/>
              <a:buSzTx/>
              <a:buFontTx/>
              <a:buNone/>
            </a:pPr>
            <a:r>
              <a:rPr lang="en-US" altLang="zh-CN" b="1">
                <a:latin typeface="+mj-lt"/>
                <a:cs typeface="方正舒体"/>
              </a:rPr>
              <a:t>Differential operators</a:t>
            </a:r>
            <a:r>
              <a:rPr lang="en-US" altLang="zh-CN">
                <a:latin typeface="+mj-lt"/>
                <a:cs typeface="方正舒体"/>
              </a:rPr>
              <a:t> along x and y axis</a:t>
            </a:r>
          </a:p>
        </p:txBody>
      </p:sp>
      <p:sp>
        <p:nvSpPr>
          <p:cNvPr id="60425" name="Text Box 9"/>
          <p:cNvSpPr txBox="1">
            <a:spLocks noChangeArrowheads="1"/>
          </p:cNvSpPr>
          <p:nvPr/>
        </p:nvSpPr>
        <p:spPr bwMode="auto">
          <a:xfrm>
            <a:off x="2031314" y="3429000"/>
            <a:ext cx="4705135" cy="83099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marL="457200" indent="-457200">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lgn="ctr" eaLnBrk="1" hangingPunct="1">
              <a:spcBef>
                <a:spcPct val="0"/>
              </a:spcBef>
              <a:buClrTx/>
              <a:buSzTx/>
              <a:buFontTx/>
              <a:buNone/>
            </a:pPr>
            <a:r>
              <a:rPr lang="en-US" altLang="zh-CN" b="1">
                <a:latin typeface="+mj-lt"/>
                <a:cs typeface="方正舒体"/>
              </a:rPr>
              <a:t>Non-maximum suppression</a:t>
            </a:r>
            <a:r>
              <a:rPr lang="en-US" altLang="zh-CN">
                <a:latin typeface="+mj-lt"/>
                <a:cs typeface="方正舒体"/>
              </a:rPr>
              <a:t> </a:t>
            </a:r>
          </a:p>
          <a:p>
            <a:pPr algn="ctr" eaLnBrk="1" hangingPunct="1">
              <a:spcBef>
                <a:spcPct val="0"/>
              </a:spcBef>
              <a:buClrTx/>
              <a:buSzTx/>
              <a:buFontTx/>
              <a:buNone/>
            </a:pPr>
            <a:r>
              <a:rPr lang="en-US" altLang="zh-CN">
                <a:latin typeface="+mj-lt"/>
                <a:cs typeface="方正舒体"/>
              </a:rPr>
              <a:t>finds peaks in the image gradient</a:t>
            </a:r>
          </a:p>
        </p:txBody>
      </p:sp>
      <p:sp>
        <p:nvSpPr>
          <p:cNvPr id="60426" name="Text Box 10"/>
          <p:cNvSpPr txBox="1">
            <a:spLocks noChangeArrowheads="1"/>
          </p:cNvSpPr>
          <p:nvPr/>
        </p:nvSpPr>
        <p:spPr bwMode="auto">
          <a:xfrm>
            <a:off x="1126419" y="4572000"/>
            <a:ext cx="6514925" cy="46166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marL="457200" indent="-457200">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lgn="ctr" eaLnBrk="1" hangingPunct="1">
              <a:spcBef>
                <a:spcPct val="0"/>
              </a:spcBef>
              <a:buClrTx/>
              <a:buSzTx/>
              <a:buFontTx/>
              <a:buNone/>
            </a:pPr>
            <a:r>
              <a:rPr lang="en-US" altLang="zh-CN" b="1">
                <a:latin typeface="+mj-lt"/>
                <a:cs typeface="方正舒体"/>
              </a:rPr>
              <a:t>Hysteresis thresholding</a:t>
            </a:r>
            <a:r>
              <a:rPr lang="en-US" altLang="zh-CN">
                <a:latin typeface="+mj-lt"/>
                <a:cs typeface="方正舒体"/>
              </a:rPr>
              <a:t> locates edge strings</a:t>
            </a:r>
          </a:p>
        </p:txBody>
      </p:sp>
      <p:sp>
        <p:nvSpPr>
          <p:cNvPr id="60427" name="Line 11"/>
          <p:cNvSpPr>
            <a:spLocks noChangeShapeType="1"/>
          </p:cNvSpPr>
          <p:nvPr/>
        </p:nvSpPr>
        <p:spPr bwMode="auto">
          <a:xfrm>
            <a:off x="4383881" y="2362200"/>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60428" name="Line 12"/>
          <p:cNvSpPr>
            <a:spLocks noChangeShapeType="1"/>
          </p:cNvSpPr>
          <p:nvPr/>
        </p:nvSpPr>
        <p:spPr bwMode="auto">
          <a:xfrm>
            <a:off x="4383881" y="3124200"/>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60429" name="Line 13"/>
          <p:cNvSpPr>
            <a:spLocks noChangeShapeType="1"/>
          </p:cNvSpPr>
          <p:nvPr/>
        </p:nvSpPr>
        <p:spPr bwMode="auto">
          <a:xfrm>
            <a:off x="4383881" y="4267200"/>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60430" name="Line 14"/>
          <p:cNvSpPr>
            <a:spLocks noChangeShapeType="1"/>
          </p:cNvSpPr>
          <p:nvPr/>
        </p:nvSpPr>
        <p:spPr bwMode="auto">
          <a:xfrm>
            <a:off x="4383881" y="5029200"/>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60431" name="Text Box 15"/>
          <p:cNvSpPr txBox="1">
            <a:spLocks noChangeArrowheads="1"/>
          </p:cNvSpPr>
          <p:nvPr/>
        </p:nvSpPr>
        <p:spPr bwMode="auto">
          <a:xfrm>
            <a:off x="3679031" y="5257800"/>
            <a:ext cx="15888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eaLnBrk="1" hangingPunct="1">
              <a:spcBef>
                <a:spcPct val="0"/>
              </a:spcBef>
              <a:buClrTx/>
              <a:buSzTx/>
              <a:buFontTx/>
              <a:buNone/>
            </a:pPr>
            <a:r>
              <a:rPr lang="en-US" altLang="zh-CN">
                <a:latin typeface="+mj-lt"/>
                <a:cs typeface="方正舒体"/>
              </a:rPr>
              <a:t>Edge map</a:t>
            </a:r>
          </a:p>
        </p:txBody>
      </p:sp>
      <p:sp>
        <p:nvSpPr>
          <p:cNvPr id="3" name="Title 2"/>
          <p:cNvSpPr>
            <a:spLocks noGrp="1"/>
          </p:cNvSpPr>
          <p:nvPr>
            <p:ph type="title"/>
          </p:nvPr>
        </p:nvSpPr>
        <p:spPr/>
        <p:txBody>
          <a:bodyPr>
            <a:normAutofit fontScale="90000"/>
          </a:bodyPr>
          <a:lstStyle/>
          <a:p>
            <a:r>
              <a:rPr lang="en-US" dirty="0"/>
              <a:t>Flow-chart of Canny Edge Detector</a:t>
            </a:r>
            <a:r>
              <a:rPr lang="en-US" sz="2700" dirty="0"/>
              <a:t> (J. Canny’1986)</a:t>
            </a:r>
          </a:p>
        </p:txBody>
      </p:sp>
      <p:sp>
        <p:nvSpPr>
          <p:cNvPr id="2" name="Content Placeholder 1">
            <a:extLst>
              <a:ext uri="{FF2B5EF4-FFF2-40B4-BE49-F238E27FC236}">
                <a16:creationId xmlns:a16="http://schemas.microsoft.com/office/drawing/2014/main" id="{2C7CF01B-AF87-263D-3AF5-BE8ACD23F7C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555323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58318-B185-4A8B-E9AF-5AC70B66FAEC}"/>
              </a:ext>
            </a:extLst>
          </p:cNvPr>
          <p:cNvSpPr>
            <a:spLocks noGrp="1"/>
          </p:cNvSpPr>
          <p:nvPr>
            <p:ph type="title"/>
          </p:nvPr>
        </p:nvSpPr>
        <p:spPr/>
        <p:txBody>
          <a:bodyPr/>
          <a:lstStyle/>
          <a:p>
            <a:r>
              <a:rPr lang="en-US" dirty="0"/>
              <a:t>Canny Edge Detector</a:t>
            </a:r>
            <a:r>
              <a:rPr lang="en-US" sz="2700" dirty="0"/>
              <a:t> (J. Canny’1986)</a:t>
            </a:r>
            <a:endParaRPr lang="en-US" dirty="0"/>
          </a:p>
        </p:txBody>
      </p:sp>
      <p:sp>
        <p:nvSpPr>
          <p:cNvPr id="3" name="Content Placeholder 2">
            <a:extLst>
              <a:ext uri="{FF2B5EF4-FFF2-40B4-BE49-F238E27FC236}">
                <a16:creationId xmlns:a16="http://schemas.microsoft.com/office/drawing/2014/main" id="{AD1C46AA-BD2D-B017-8817-BC9B1B54ED21}"/>
              </a:ext>
            </a:extLst>
          </p:cNvPr>
          <p:cNvSpPr>
            <a:spLocks noGrp="1"/>
          </p:cNvSpPr>
          <p:nvPr>
            <p:ph idx="1"/>
          </p:nvPr>
        </p:nvSpPr>
        <p:spPr>
          <a:xfrm>
            <a:off x="457200" y="990600"/>
            <a:ext cx="8229600" cy="5175249"/>
          </a:xfrm>
        </p:spPr>
        <p:txBody>
          <a:bodyPr/>
          <a:lstStyle/>
          <a:p>
            <a:pPr marL="360363" indent="-360363">
              <a:spcBef>
                <a:spcPts val="1200"/>
              </a:spcBef>
              <a:buNone/>
            </a:pPr>
            <a:r>
              <a:rPr lang="en-US" sz="2800" dirty="0"/>
              <a:t>1. Filter image with derivative of Gaussian.</a:t>
            </a:r>
          </a:p>
          <a:p>
            <a:pPr marL="360363" indent="-360363">
              <a:spcBef>
                <a:spcPts val="1200"/>
              </a:spcBef>
              <a:buNone/>
            </a:pPr>
            <a:r>
              <a:rPr lang="en-US" sz="2800" dirty="0"/>
              <a:t>2. Find magnitude and orientation of gradient.</a:t>
            </a:r>
          </a:p>
          <a:p>
            <a:pPr marL="638175" lvl="1" indent="-360363">
              <a:spcBef>
                <a:spcPts val="1200"/>
              </a:spcBef>
              <a:buNone/>
            </a:pPr>
            <a:r>
              <a:rPr lang="en-US" sz="2400" dirty="0"/>
              <a:t>– E.g. by using 1D, Roberts, Prewitt or Sobel operators</a:t>
            </a:r>
          </a:p>
          <a:p>
            <a:pPr marL="360363" indent="-360363">
              <a:spcBef>
                <a:spcPts val="1200"/>
              </a:spcBef>
              <a:buNone/>
            </a:pPr>
            <a:r>
              <a:rPr lang="en-US" sz="2800" dirty="0"/>
              <a:t>3. Non-maximum suppression:</a:t>
            </a:r>
          </a:p>
          <a:p>
            <a:pPr marL="638175" lvl="1" indent="-360363">
              <a:spcBef>
                <a:spcPts val="1200"/>
              </a:spcBef>
              <a:buNone/>
            </a:pPr>
            <a:r>
              <a:rPr lang="en-US" sz="2400" dirty="0"/>
              <a:t>– Thin multi-pixel wide “ridges” down to single pixel width.</a:t>
            </a:r>
          </a:p>
          <a:p>
            <a:pPr marL="360363" indent="-360363">
              <a:spcBef>
                <a:spcPts val="1200"/>
              </a:spcBef>
              <a:buNone/>
            </a:pPr>
            <a:r>
              <a:rPr lang="en-US" sz="2800" dirty="0"/>
              <a:t>4. Linking and thresholding (hysteresis):</a:t>
            </a:r>
          </a:p>
          <a:p>
            <a:pPr marL="638175" lvl="1" indent="-360363">
              <a:spcBef>
                <a:spcPts val="1200"/>
              </a:spcBef>
              <a:buNone/>
            </a:pPr>
            <a:r>
              <a:rPr lang="en-US" sz="2400" dirty="0"/>
              <a:t>– Define two thresholds: low and high</a:t>
            </a:r>
          </a:p>
          <a:p>
            <a:pPr marL="638175" lvl="1" indent="-360363">
              <a:spcBef>
                <a:spcPts val="1200"/>
              </a:spcBef>
              <a:buNone/>
            </a:pPr>
            <a:r>
              <a:rPr lang="en-US" sz="2400" dirty="0"/>
              <a:t>– Use the high threshold to start edge curves and the low threshold to continue them.</a:t>
            </a:r>
          </a:p>
        </p:txBody>
      </p:sp>
    </p:spTree>
    <p:extLst>
      <p:ext uri="{BB962C8B-B14F-4D97-AF65-F5344CB8AC3E}">
        <p14:creationId xmlns:p14="http://schemas.microsoft.com/office/powerpoint/2010/main" val="23585721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58318-B185-4A8B-E9AF-5AC70B66FAEC}"/>
              </a:ext>
            </a:extLst>
          </p:cNvPr>
          <p:cNvSpPr>
            <a:spLocks noGrp="1"/>
          </p:cNvSpPr>
          <p:nvPr>
            <p:ph type="title"/>
          </p:nvPr>
        </p:nvSpPr>
        <p:spPr/>
        <p:txBody>
          <a:bodyPr/>
          <a:lstStyle/>
          <a:p>
            <a:r>
              <a:rPr lang="en-US" dirty="0"/>
              <a:t>Canny Edge Detector</a:t>
            </a:r>
            <a:r>
              <a:rPr lang="en-US" sz="2700" dirty="0"/>
              <a:t> (J. Canny’1986)</a:t>
            </a:r>
            <a:endParaRPr lang="en-US" dirty="0"/>
          </a:p>
        </p:txBody>
      </p:sp>
      <p:sp>
        <p:nvSpPr>
          <p:cNvPr id="4" name="Content Placeholder 3">
            <a:extLst>
              <a:ext uri="{FF2B5EF4-FFF2-40B4-BE49-F238E27FC236}">
                <a16:creationId xmlns:a16="http://schemas.microsoft.com/office/drawing/2014/main" id="{C68A5C5C-05D7-C88C-2FF8-78BE9EAAB645}"/>
              </a:ext>
            </a:extLst>
          </p:cNvPr>
          <p:cNvSpPr>
            <a:spLocks noGrp="1"/>
          </p:cNvSpPr>
          <p:nvPr>
            <p:ph idx="1"/>
          </p:nvPr>
        </p:nvSpPr>
        <p:spPr>
          <a:xfrm>
            <a:off x="457200" y="990600"/>
            <a:ext cx="8229600" cy="5175249"/>
          </a:xfrm>
        </p:spPr>
        <p:txBody>
          <a:bodyPr/>
          <a:lstStyle/>
          <a:p>
            <a:r>
              <a:rPr lang="en-US" dirty="0"/>
              <a:t>For example: a 5x5 Gaussian filter</a:t>
            </a:r>
          </a:p>
        </p:txBody>
      </p:sp>
      <p:pic>
        <p:nvPicPr>
          <p:cNvPr id="5" name="Picture 6" descr="&#10;\mathbf{B} = \frac{1}{159} \begin{bmatrix} &#10;2 &amp; 4 &amp; 5 &amp; 4 &amp; 2 \\&#10;4 &amp; 9 &amp; 12 &amp; 9 &amp; 4 \\&#10;5 &amp; 12 &amp; 15 &amp; 12 &amp; 5 \\&#10;4 &amp; 9 &amp; 12 &amp; 9 &amp; 4 \\&#10;2 &amp; 4 &amp; 5 &amp; 4 &amp; 2&#10;\end{bmatrix} * \mathbf{A}.&#10;">
            <a:extLst>
              <a:ext uri="{FF2B5EF4-FFF2-40B4-BE49-F238E27FC236}">
                <a16:creationId xmlns:a16="http://schemas.microsoft.com/office/drawing/2014/main" id="{7F009F7C-F60C-751B-800D-0132892346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019300"/>
            <a:ext cx="6668492"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32034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50BF4-7623-993F-DCA4-CB73028ECD05}"/>
              </a:ext>
            </a:extLst>
          </p:cNvPr>
          <p:cNvSpPr>
            <a:spLocks noGrp="1"/>
          </p:cNvSpPr>
          <p:nvPr>
            <p:ph type="title"/>
          </p:nvPr>
        </p:nvSpPr>
        <p:spPr/>
        <p:txBody>
          <a:bodyPr/>
          <a:lstStyle/>
          <a:p>
            <a:r>
              <a:rPr lang="en-US" dirty="0"/>
              <a:t>Non-maximum suppression - NMS</a:t>
            </a:r>
          </a:p>
        </p:txBody>
      </p:sp>
      <p:sp>
        <p:nvSpPr>
          <p:cNvPr id="3" name="Content Placeholder 2">
            <a:extLst>
              <a:ext uri="{FF2B5EF4-FFF2-40B4-BE49-F238E27FC236}">
                <a16:creationId xmlns:a16="http://schemas.microsoft.com/office/drawing/2014/main" id="{01D896E2-9323-131D-1F53-8D12F972F745}"/>
              </a:ext>
            </a:extLst>
          </p:cNvPr>
          <p:cNvSpPr>
            <a:spLocks noGrp="1"/>
          </p:cNvSpPr>
          <p:nvPr>
            <p:ph idx="1"/>
          </p:nvPr>
        </p:nvSpPr>
        <p:spPr/>
        <p:txBody>
          <a:bodyPr/>
          <a:lstStyle/>
          <a:p>
            <a:r>
              <a:rPr lang="en-US" dirty="0"/>
              <a:t>At pixel q, we have a maximum if the value of the gradient magnitude is larger than the values at both p and at r.</a:t>
            </a:r>
          </a:p>
          <a:p>
            <a:pPr lvl="1"/>
            <a:r>
              <a:rPr lang="en-US" dirty="0"/>
              <a:t>Interpolation provides these values.</a:t>
            </a:r>
          </a:p>
        </p:txBody>
      </p:sp>
      <p:pic>
        <p:nvPicPr>
          <p:cNvPr id="5" name="Picture 4">
            <a:extLst>
              <a:ext uri="{FF2B5EF4-FFF2-40B4-BE49-F238E27FC236}">
                <a16:creationId xmlns:a16="http://schemas.microsoft.com/office/drawing/2014/main" id="{97AE748B-4EA2-8BBF-1E7E-1CAFDF1114D8}"/>
              </a:ext>
            </a:extLst>
          </p:cNvPr>
          <p:cNvPicPr>
            <a:picLocks noChangeAspect="1"/>
          </p:cNvPicPr>
          <p:nvPr/>
        </p:nvPicPr>
        <p:blipFill>
          <a:blip r:embed="rId2"/>
          <a:stretch>
            <a:fillRect/>
          </a:stretch>
        </p:blipFill>
        <p:spPr>
          <a:xfrm>
            <a:off x="838200" y="3048000"/>
            <a:ext cx="2762250" cy="2762250"/>
          </a:xfrm>
          <a:prstGeom prst="rect">
            <a:avLst/>
          </a:prstGeom>
        </p:spPr>
      </p:pic>
      <p:pic>
        <p:nvPicPr>
          <p:cNvPr id="7" name="Picture 6">
            <a:extLst>
              <a:ext uri="{FF2B5EF4-FFF2-40B4-BE49-F238E27FC236}">
                <a16:creationId xmlns:a16="http://schemas.microsoft.com/office/drawing/2014/main" id="{58B3F8F6-8D97-4503-980E-9A1A4D23C60E}"/>
              </a:ext>
            </a:extLst>
          </p:cNvPr>
          <p:cNvPicPr>
            <a:picLocks noChangeAspect="1"/>
          </p:cNvPicPr>
          <p:nvPr/>
        </p:nvPicPr>
        <p:blipFill>
          <a:blip r:embed="rId3"/>
          <a:stretch>
            <a:fillRect/>
          </a:stretch>
        </p:blipFill>
        <p:spPr>
          <a:xfrm>
            <a:off x="4343400" y="3048000"/>
            <a:ext cx="2133600" cy="2133600"/>
          </a:xfrm>
          <a:prstGeom prst="rect">
            <a:avLst/>
          </a:prstGeom>
        </p:spPr>
      </p:pic>
      <p:pic>
        <p:nvPicPr>
          <p:cNvPr id="9" name="Picture 8">
            <a:extLst>
              <a:ext uri="{FF2B5EF4-FFF2-40B4-BE49-F238E27FC236}">
                <a16:creationId xmlns:a16="http://schemas.microsoft.com/office/drawing/2014/main" id="{5490B57A-99C5-4E77-D05A-15906C3CF5C8}"/>
              </a:ext>
            </a:extLst>
          </p:cNvPr>
          <p:cNvPicPr>
            <a:picLocks noChangeAspect="1"/>
          </p:cNvPicPr>
          <p:nvPr/>
        </p:nvPicPr>
        <p:blipFill>
          <a:blip r:embed="rId4"/>
          <a:stretch>
            <a:fillRect/>
          </a:stretch>
        </p:blipFill>
        <p:spPr>
          <a:xfrm>
            <a:off x="6705600" y="3946524"/>
            <a:ext cx="2133600" cy="2133600"/>
          </a:xfrm>
          <a:prstGeom prst="rect">
            <a:avLst/>
          </a:prstGeom>
        </p:spPr>
      </p:pic>
    </p:spTree>
    <p:extLst>
      <p:ext uri="{BB962C8B-B14F-4D97-AF65-F5344CB8AC3E}">
        <p14:creationId xmlns:p14="http://schemas.microsoft.com/office/powerpoint/2010/main" val="38154739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pPr algn="r" eaLnBrk="1" fontAlgn="auto" hangingPunct="1">
              <a:spcAft>
                <a:spcPts val="0"/>
              </a:spcAft>
              <a:defRPr/>
            </a:pPr>
            <a:r>
              <a:rPr lang="en-US" dirty="0"/>
              <a:t>Non-maximum suppression - NMS</a:t>
            </a:r>
          </a:p>
        </p:txBody>
      </p:sp>
      <p:sp>
        <p:nvSpPr>
          <p:cNvPr id="2" name="Content Placeholder 1">
            <a:extLst>
              <a:ext uri="{FF2B5EF4-FFF2-40B4-BE49-F238E27FC236}">
                <a16:creationId xmlns:a16="http://schemas.microsoft.com/office/drawing/2014/main" id="{28F1903D-8F11-4C8A-59A3-B91945A1549D}"/>
              </a:ext>
            </a:extLst>
          </p:cNvPr>
          <p:cNvSpPr>
            <a:spLocks noGrp="1"/>
          </p:cNvSpPr>
          <p:nvPr>
            <p:ph idx="1"/>
          </p:nvPr>
        </p:nvSpPr>
        <p:spPr/>
        <p:txBody>
          <a:bodyPr/>
          <a:lstStyle/>
          <a:p>
            <a:endParaRPr lang="en-US"/>
          </a:p>
        </p:txBody>
      </p:sp>
      <p:pic>
        <p:nvPicPr>
          <p:cNvPr id="686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9842" y="801373"/>
            <a:ext cx="6564314" cy="5453692"/>
          </a:xfrm>
          <a:prstGeom prst="rect">
            <a:avLst/>
          </a:prstGeom>
          <a:noFill/>
          <a:ln>
            <a:noFill/>
          </a:ln>
          <a:effectLst/>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5251382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6B7A7-A5E4-C70F-FD19-28B584C68A75}"/>
              </a:ext>
            </a:extLst>
          </p:cNvPr>
          <p:cNvSpPr>
            <a:spLocks noGrp="1"/>
          </p:cNvSpPr>
          <p:nvPr>
            <p:ph type="title"/>
          </p:nvPr>
        </p:nvSpPr>
        <p:spPr/>
        <p:txBody>
          <a:bodyPr/>
          <a:lstStyle/>
          <a:p>
            <a:r>
              <a:rPr lang="en-US" dirty="0"/>
              <a:t>Predict the next edge point</a:t>
            </a:r>
          </a:p>
        </p:txBody>
      </p:sp>
      <p:sp>
        <p:nvSpPr>
          <p:cNvPr id="3" name="Content Placeholder 2">
            <a:extLst>
              <a:ext uri="{FF2B5EF4-FFF2-40B4-BE49-F238E27FC236}">
                <a16:creationId xmlns:a16="http://schemas.microsoft.com/office/drawing/2014/main" id="{07693049-B13B-1681-12E5-59EA9ECA5DAA}"/>
              </a:ext>
            </a:extLst>
          </p:cNvPr>
          <p:cNvSpPr>
            <a:spLocks noGrp="1"/>
          </p:cNvSpPr>
          <p:nvPr>
            <p:ph idx="1"/>
          </p:nvPr>
        </p:nvSpPr>
        <p:spPr/>
        <p:txBody>
          <a:bodyPr/>
          <a:lstStyle/>
          <a:p>
            <a:r>
              <a:rPr lang="en-US" sz="2800" dirty="0"/>
              <a:t>Assume the marked point is an edge point.</a:t>
            </a:r>
          </a:p>
          <a:p>
            <a:r>
              <a:rPr lang="en-US" sz="2800" dirty="0"/>
              <a:t>Then we construct the tangent to the edge curve (which is normal to the gradient at that point) and use this to predict the next points (here either r or s).</a:t>
            </a:r>
          </a:p>
        </p:txBody>
      </p:sp>
      <p:pic>
        <p:nvPicPr>
          <p:cNvPr id="4" name="Picture 3">
            <a:extLst>
              <a:ext uri="{FF2B5EF4-FFF2-40B4-BE49-F238E27FC236}">
                <a16:creationId xmlns:a16="http://schemas.microsoft.com/office/drawing/2014/main" id="{76C6F5D6-8775-1653-8352-2E75CD278F4B}"/>
              </a:ext>
            </a:extLst>
          </p:cNvPr>
          <p:cNvPicPr>
            <a:picLocks noChangeAspect="1"/>
          </p:cNvPicPr>
          <p:nvPr/>
        </p:nvPicPr>
        <p:blipFill>
          <a:blip r:embed="rId2"/>
          <a:stretch>
            <a:fillRect/>
          </a:stretch>
        </p:blipFill>
        <p:spPr>
          <a:xfrm>
            <a:off x="4343400" y="3048000"/>
            <a:ext cx="2133600" cy="2133600"/>
          </a:xfrm>
          <a:prstGeom prst="rect">
            <a:avLst/>
          </a:prstGeom>
        </p:spPr>
      </p:pic>
      <p:pic>
        <p:nvPicPr>
          <p:cNvPr id="5" name="Picture 4">
            <a:extLst>
              <a:ext uri="{FF2B5EF4-FFF2-40B4-BE49-F238E27FC236}">
                <a16:creationId xmlns:a16="http://schemas.microsoft.com/office/drawing/2014/main" id="{E0EFFF5A-9EAE-8512-E6BA-4A475428D1ED}"/>
              </a:ext>
            </a:extLst>
          </p:cNvPr>
          <p:cNvPicPr>
            <a:picLocks noChangeAspect="1"/>
          </p:cNvPicPr>
          <p:nvPr/>
        </p:nvPicPr>
        <p:blipFill>
          <a:blip r:embed="rId3"/>
          <a:stretch>
            <a:fillRect/>
          </a:stretch>
        </p:blipFill>
        <p:spPr>
          <a:xfrm>
            <a:off x="6705600" y="3946524"/>
            <a:ext cx="2133600" cy="2133600"/>
          </a:xfrm>
          <a:prstGeom prst="rect">
            <a:avLst/>
          </a:prstGeom>
        </p:spPr>
      </p:pic>
      <p:pic>
        <p:nvPicPr>
          <p:cNvPr id="7" name="Picture 6">
            <a:extLst>
              <a:ext uri="{FF2B5EF4-FFF2-40B4-BE49-F238E27FC236}">
                <a16:creationId xmlns:a16="http://schemas.microsoft.com/office/drawing/2014/main" id="{D58DE0CD-78EB-692C-0373-1C54927A3E06}"/>
              </a:ext>
            </a:extLst>
          </p:cNvPr>
          <p:cNvPicPr>
            <a:picLocks noChangeAspect="1"/>
          </p:cNvPicPr>
          <p:nvPr/>
        </p:nvPicPr>
        <p:blipFill>
          <a:blip r:embed="rId4"/>
          <a:stretch>
            <a:fillRect/>
          </a:stretch>
        </p:blipFill>
        <p:spPr>
          <a:xfrm>
            <a:off x="914400" y="3200400"/>
            <a:ext cx="2762250" cy="2752725"/>
          </a:xfrm>
          <a:prstGeom prst="rect">
            <a:avLst/>
          </a:prstGeom>
        </p:spPr>
      </p:pic>
    </p:spTree>
    <p:extLst>
      <p:ext uri="{BB962C8B-B14F-4D97-AF65-F5344CB8AC3E}">
        <p14:creationId xmlns:p14="http://schemas.microsoft.com/office/powerpoint/2010/main" val="1710109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A0398-179F-898A-0EED-17558EF05C1D}"/>
              </a:ext>
            </a:extLst>
          </p:cNvPr>
          <p:cNvSpPr>
            <a:spLocks noGrp="1"/>
          </p:cNvSpPr>
          <p:nvPr>
            <p:ph type="title"/>
          </p:nvPr>
        </p:nvSpPr>
        <p:spPr/>
        <p:txBody>
          <a:bodyPr/>
          <a:lstStyle/>
          <a:p>
            <a:r>
              <a:rPr lang="en-US" altLang="en-US" dirty="0"/>
              <a:t>Image Segmentation: Fundamentals</a:t>
            </a:r>
            <a:endParaRPr lang="en-US" dirty="0"/>
          </a:p>
        </p:txBody>
      </p:sp>
      <p:sp>
        <p:nvSpPr>
          <p:cNvPr id="3" name="Content Placeholder 2">
            <a:extLst>
              <a:ext uri="{FF2B5EF4-FFF2-40B4-BE49-F238E27FC236}">
                <a16:creationId xmlns:a16="http://schemas.microsoft.com/office/drawing/2014/main" id="{485B51B8-C8AA-9E65-FACE-743BDAA8D158}"/>
              </a:ext>
            </a:extLst>
          </p:cNvPr>
          <p:cNvSpPr>
            <a:spLocks noGrp="1"/>
          </p:cNvSpPr>
          <p:nvPr>
            <p:ph idx="1"/>
          </p:nvPr>
        </p:nvSpPr>
        <p:spPr/>
        <p:txBody>
          <a:bodyPr/>
          <a:lstStyle/>
          <a:p>
            <a:r>
              <a:rPr lang="en-US" sz="2400" dirty="0"/>
              <a:t>Let R represent the entire spatial region occupied by an image. We may view image segmentation as a process that partitions R into n subregions, such that:</a:t>
            </a:r>
          </a:p>
          <a:p>
            <a:endParaRPr lang="en-US" sz="2400" dirty="0"/>
          </a:p>
          <a:p>
            <a:endParaRPr lang="en-US" sz="2400" dirty="0"/>
          </a:p>
          <a:p>
            <a:endParaRPr lang="en-US" sz="2400" dirty="0"/>
          </a:p>
          <a:p>
            <a:endParaRPr lang="en-US" sz="2400" dirty="0"/>
          </a:p>
          <a:p>
            <a:endParaRPr lang="en-US" sz="2400" dirty="0"/>
          </a:p>
          <a:p>
            <a:endParaRPr lang="en-US" sz="2400" dirty="0"/>
          </a:p>
          <a:p>
            <a:pPr marL="360363" indent="0">
              <a:buNone/>
            </a:pPr>
            <a:r>
              <a:rPr lang="en-US" sz="2000" dirty="0"/>
              <a:t>where Q(</a:t>
            </a:r>
            <a:r>
              <a:rPr lang="en-US" sz="2000" dirty="0" err="1"/>
              <a:t>R</a:t>
            </a:r>
            <a:r>
              <a:rPr lang="en-US" sz="2000" baseline="-25000" dirty="0" err="1"/>
              <a:t>k</a:t>
            </a:r>
            <a:r>
              <a:rPr lang="en-US" sz="2000" dirty="0"/>
              <a:t>) is a logical predicate defined over the points in set </a:t>
            </a:r>
            <a:r>
              <a:rPr lang="en-US" sz="2000" dirty="0" err="1"/>
              <a:t>R</a:t>
            </a:r>
            <a:r>
              <a:rPr lang="en-US" sz="2000" baseline="-25000" dirty="0" err="1"/>
              <a:t>k</a:t>
            </a:r>
            <a:r>
              <a:rPr lang="en-US" sz="2000" dirty="0"/>
              <a:t> and </a:t>
            </a:r>
            <a:r>
              <a:rPr lang="az-Cyrl-AZ" sz="2000" dirty="0"/>
              <a:t>Ф</a:t>
            </a:r>
            <a:r>
              <a:rPr lang="en-US" sz="2000" dirty="0"/>
              <a:t> is the null set. The symbols ᴜ and ∩ represent set union and intersection. Two regions R</a:t>
            </a:r>
            <a:r>
              <a:rPr lang="en-US" sz="2000" baseline="-25000" dirty="0"/>
              <a:t>i</a:t>
            </a:r>
            <a:r>
              <a:rPr lang="en-US" sz="2000" dirty="0"/>
              <a:t> and </a:t>
            </a:r>
            <a:r>
              <a:rPr lang="en-US" sz="2000" dirty="0" err="1"/>
              <a:t>R</a:t>
            </a:r>
            <a:r>
              <a:rPr lang="en-US" sz="2000" baseline="-25000" dirty="0" err="1"/>
              <a:t>j</a:t>
            </a:r>
            <a:r>
              <a:rPr lang="en-US" sz="2000" dirty="0"/>
              <a:t> are said to be adjacent if their union forms a connected set. If the set formed by the union of two regions is not connected, the regions are said to disjoint.</a:t>
            </a:r>
          </a:p>
        </p:txBody>
      </p:sp>
      <p:pic>
        <p:nvPicPr>
          <p:cNvPr id="5" name="Picture 4">
            <a:extLst>
              <a:ext uri="{FF2B5EF4-FFF2-40B4-BE49-F238E27FC236}">
                <a16:creationId xmlns:a16="http://schemas.microsoft.com/office/drawing/2014/main" id="{2DD0E538-5885-BA54-0A47-A97EC7E464E4}"/>
              </a:ext>
            </a:extLst>
          </p:cNvPr>
          <p:cNvPicPr>
            <a:picLocks noChangeAspect="1"/>
          </p:cNvPicPr>
          <p:nvPr/>
        </p:nvPicPr>
        <p:blipFill>
          <a:blip r:embed="rId2"/>
          <a:stretch>
            <a:fillRect/>
          </a:stretch>
        </p:blipFill>
        <p:spPr>
          <a:xfrm>
            <a:off x="789705" y="1856505"/>
            <a:ext cx="7696200" cy="2653862"/>
          </a:xfrm>
          <a:prstGeom prst="rect">
            <a:avLst/>
          </a:prstGeom>
        </p:spPr>
      </p:pic>
    </p:spTree>
    <p:extLst>
      <p:ext uri="{BB962C8B-B14F-4D97-AF65-F5344CB8AC3E}">
        <p14:creationId xmlns:p14="http://schemas.microsoft.com/office/powerpoint/2010/main" val="4022398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5870A-CF88-7041-2E8A-446FC6E6E697}"/>
              </a:ext>
            </a:extLst>
          </p:cNvPr>
          <p:cNvSpPr>
            <a:spLocks noGrp="1"/>
          </p:cNvSpPr>
          <p:nvPr>
            <p:ph type="title"/>
          </p:nvPr>
        </p:nvSpPr>
        <p:spPr/>
        <p:txBody>
          <a:bodyPr/>
          <a:lstStyle/>
          <a:p>
            <a:r>
              <a:rPr lang="en-US" dirty="0"/>
              <a:t>Edge Direction</a:t>
            </a:r>
          </a:p>
        </p:txBody>
      </p:sp>
      <p:sp>
        <p:nvSpPr>
          <p:cNvPr id="3" name="Content Placeholder 2">
            <a:extLst>
              <a:ext uri="{FF2B5EF4-FFF2-40B4-BE49-F238E27FC236}">
                <a16:creationId xmlns:a16="http://schemas.microsoft.com/office/drawing/2014/main" id="{EAB0AB1F-3700-4387-6F06-27AF6B5DD7E9}"/>
              </a:ext>
            </a:extLst>
          </p:cNvPr>
          <p:cNvSpPr>
            <a:spLocks noGrp="1"/>
          </p:cNvSpPr>
          <p:nvPr>
            <p:ph idx="1"/>
          </p:nvPr>
        </p:nvSpPr>
        <p:spPr>
          <a:xfrm>
            <a:off x="457200" y="731838"/>
            <a:ext cx="2419864" cy="5434011"/>
          </a:xfrm>
        </p:spPr>
        <p:txBody>
          <a:bodyPr/>
          <a:lstStyle/>
          <a:p>
            <a:r>
              <a:rPr lang="en-US" sz="2000" dirty="0"/>
              <a:t>Every edge has two possible orientations. For example, an edge whose normal is oriented at and an edge whose normal is oriented at are the same horizontal edge</a:t>
            </a:r>
          </a:p>
        </p:txBody>
      </p:sp>
      <p:pic>
        <p:nvPicPr>
          <p:cNvPr id="5" name="Picture 4">
            <a:extLst>
              <a:ext uri="{FF2B5EF4-FFF2-40B4-BE49-F238E27FC236}">
                <a16:creationId xmlns:a16="http://schemas.microsoft.com/office/drawing/2014/main" id="{271BF74F-539C-FF3A-C09C-8D209203BBE4}"/>
              </a:ext>
            </a:extLst>
          </p:cNvPr>
          <p:cNvPicPr>
            <a:picLocks noChangeAspect="1"/>
          </p:cNvPicPr>
          <p:nvPr/>
        </p:nvPicPr>
        <p:blipFill rotWithShape="1">
          <a:blip r:embed="rId2"/>
          <a:srcRect b="54238"/>
          <a:stretch/>
        </p:blipFill>
        <p:spPr>
          <a:xfrm>
            <a:off x="2877065" y="731839"/>
            <a:ext cx="6266935" cy="2468561"/>
          </a:xfrm>
          <a:prstGeom prst="rect">
            <a:avLst/>
          </a:prstGeom>
        </p:spPr>
      </p:pic>
      <p:sp>
        <p:nvSpPr>
          <p:cNvPr id="7" name="TextBox 6">
            <a:extLst>
              <a:ext uri="{FF2B5EF4-FFF2-40B4-BE49-F238E27FC236}">
                <a16:creationId xmlns:a16="http://schemas.microsoft.com/office/drawing/2014/main" id="{762A409D-8F42-5BEB-B6CE-8AF8D3C4331C}"/>
              </a:ext>
            </a:extLst>
          </p:cNvPr>
          <p:cNvSpPr txBox="1"/>
          <p:nvPr/>
        </p:nvSpPr>
        <p:spPr>
          <a:xfrm>
            <a:off x="304802" y="4750475"/>
            <a:ext cx="4571998" cy="1477328"/>
          </a:xfrm>
          <a:prstGeom prst="rect">
            <a:avLst/>
          </a:prstGeom>
          <a:noFill/>
        </p:spPr>
        <p:txBody>
          <a:bodyPr wrap="square">
            <a:spAutoFit/>
          </a:bodyPr>
          <a:lstStyle/>
          <a:p>
            <a:r>
              <a:rPr lang="en-US" sz="1800" dirty="0">
                <a:solidFill>
                  <a:srgbClr val="7030A0"/>
                </a:solidFill>
                <a:latin typeface="+mj-lt"/>
              </a:rPr>
              <a:t>(a) Two possible orientations of a horizontal edge (shaded) in a neighborhood. (b) Range of values (shaded) of the direction angle of the edge normal for a horizontal edge.</a:t>
            </a:r>
          </a:p>
        </p:txBody>
      </p:sp>
      <p:sp>
        <p:nvSpPr>
          <p:cNvPr id="9" name="TextBox 8">
            <a:extLst>
              <a:ext uri="{FF2B5EF4-FFF2-40B4-BE49-F238E27FC236}">
                <a16:creationId xmlns:a16="http://schemas.microsoft.com/office/drawing/2014/main" id="{F4CA0AAC-6460-989B-10DD-B20978752032}"/>
              </a:ext>
            </a:extLst>
          </p:cNvPr>
          <p:cNvSpPr txBox="1"/>
          <p:nvPr/>
        </p:nvSpPr>
        <p:spPr>
          <a:xfrm>
            <a:off x="304801" y="6123710"/>
            <a:ext cx="8839199" cy="646331"/>
          </a:xfrm>
          <a:prstGeom prst="rect">
            <a:avLst/>
          </a:prstGeom>
          <a:noFill/>
        </p:spPr>
        <p:txBody>
          <a:bodyPr wrap="square">
            <a:spAutoFit/>
          </a:bodyPr>
          <a:lstStyle/>
          <a:p>
            <a:r>
              <a:rPr lang="en-US" sz="1800" dirty="0">
                <a:solidFill>
                  <a:srgbClr val="7030A0"/>
                </a:solidFill>
                <a:latin typeface="+mj-lt"/>
              </a:rPr>
              <a:t>(c) The angle ranges of the edge </a:t>
            </a:r>
            <a:r>
              <a:rPr lang="en-US" sz="1800" dirty="0" err="1">
                <a:solidFill>
                  <a:srgbClr val="7030A0"/>
                </a:solidFill>
                <a:latin typeface="+mj-lt"/>
              </a:rPr>
              <a:t>normals</a:t>
            </a:r>
            <a:r>
              <a:rPr lang="en-US" sz="1800" dirty="0">
                <a:solidFill>
                  <a:srgbClr val="7030A0"/>
                </a:solidFill>
                <a:latin typeface="+mj-lt"/>
              </a:rPr>
              <a:t> for the four types of edge directions in a neighborhood. Each edge direction has two ranges, shown in corresponding shades</a:t>
            </a:r>
          </a:p>
        </p:txBody>
      </p:sp>
      <p:pic>
        <p:nvPicPr>
          <p:cNvPr id="10" name="Picture 9">
            <a:extLst>
              <a:ext uri="{FF2B5EF4-FFF2-40B4-BE49-F238E27FC236}">
                <a16:creationId xmlns:a16="http://schemas.microsoft.com/office/drawing/2014/main" id="{9E945F9F-F34D-F5FC-73E3-899CEDBCAA79}"/>
              </a:ext>
            </a:extLst>
          </p:cNvPr>
          <p:cNvPicPr>
            <a:picLocks noChangeAspect="1"/>
          </p:cNvPicPr>
          <p:nvPr/>
        </p:nvPicPr>
        <p:blipFill rotWithShape="1">
          <a:blip r:embed="rId2"/>
          <a:srcRect l="14886" t="45762" r="20670"/>
          <a:stretch/>
        </p:blipFill>
        <p:spPr>
          <a:xfrm>
            <a:off x="4953000" y="3200399"/>
            <a:ext cx="4038600" cy="2925763"/>
          </a:xfrm>
          <a:prstGeom prst="rect">
            <a:avLst/>
          </a:prstGeom>
        </p:spPr>
      </p:pic>
    </p:spTree>
    <p:extLst>
      <p:ext uri="{BB962C8B-B14F-4D97-AF65-F5344CB8AC3E}">
        <p14:creationId xmlns:p14="http://schemas.microsoft.com/office/powerpoint/2010/main" val="7086102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D2158-F111-FE43-EBC8-19C975666273}"/>
              </a:ext>
            </a:extLst>
          </p:cNvPr>
          <p:cNvSpPr>
            <a:spLocks noGrp="1"/>
          </p:cNvSpPr>
          <p:nvPr>
            <p:ph type="title"/>
          </p:nvPr>
        </p:nvSpPr>
        <p:spPr/>
        <p:txBody>
          <a:bodyPr/>
          <a:lstStyle/>
          <a:p>
            <a:r>
              <a:rPr lang="en-US" dirty="0"/>
              <a:t>Hysteresis Thresholding</a:t>
            </a:r>
          </a:p>
        </p:txBody>
      </p:sp>
      <p:sp>
        <p:nvSpPr>
          <p:cNvPr id="3" name="Content Placeholder 2">
            <a:extLst>
              <a:ext uri="{FF2B5EF4-FFF2-40B4-BE49-F238E27FC236}">
                <a16:creationId xmlns:a16="http://schemas.microsoft.com/office/drawing/2014/main" id="{B587A52D-A808-F128-CD21-F795E2D1CE95}"/>
              </a:ext>
            </a:extLst>
          </p:cNvPr>
          <p:cNvSpPr>
            <a:spLocks noGrp="1"/>
          </p:cNvSpPr>
          <p:nvPr>
            <p:ph idx="1"/>
          </p:nvPr>
        </p:nvSpPr>
        <p:spPr/>
        <p:txBody>
          <a:bodyPr/>
          <a:lstStyle/>
          <a:p>
            <a:r>
              <a:rPr lang="en-US" sz="2400" dirty="0"/>
              <a:t>Reduces false edge pixels. It uses a low (T</a:t>
            </a:r>
            <a:r>
              <a:rPr lang="en-US" sz="2400" baseline="-25000" dirty="0"/>
              <a:t>L</a:t>
            </a:r>
            <a:r>
              <a:rPr lang="en-US" sz="2400" dirty="0"/>
              <a:t>) and a high threshold (T</a:t>
            </a:r>
            <a:r>
              <a:rPr lang="en-US" sz="2400" baseline="-25000" dirty="0"/>
              <a:t>H</a:t>
            </a:r>
            <a:r>
              <a:rPr lang="en-US" sz="2400" dirty="0"/>
              <a:t>) to create two additional images from the gradient magnitude image g(</a:t>
            </a:r>
            <a:r>
              <a:rPr lang="en-US" sz="2400" dirty="0" err="1"/>
              <a:t>x,y</a:t>
            </a:r>
            <a:r>
              <a:rPr lang="en-US" sz="2400" dirty="0"/>
              <a:t>):</a:t>
            </a:r>
          </a:p>
          <a:p>
            <a:endParaRPr lang="en-US" sz="2400" dirty="0"/>
          </a:p>
          <a:p>
            <a:endParaRPr lang="en-US" sz="800" dirty="0"/>
          </a:p>
          <a:p>
            <a:endParaRPr lang="en-US" sz="2400" dirty="0"/>
          </a:p>
          <a:p>
            <a:pPr marL="0" indent="360363">
              <a:buNone/>
            </a:pPr>
            <a:r>
              <a:rPr lang="en-US" sz="2400" dirty="0" err="1"/>
              <a:t>g</a:t>
            </a:r>
            <a:r>
              <a:rPr lang="en-US" sz="2400" baseline="-25000" dirty="0" err="1"/>
              <a:t>L</a:t>
            </a:r>
            <a:r>
              <a:rPr lang="en-US" sz="2400" dirty="0"/>
              <a:t>(</a:t>
            </a:r>
            <a:r>
              <a:rPr lang="en-US" sz="2400" dirty="0" err="1"/>
              <a:t>x,y</a:t>
            </a:r>
            <a:r>
              <a:rPr lang="en-US" sz="2400" dirty="0"/>
              <a:t>) has more non zero pixels than </a:t>
            </a:r>
            <a:r>
              <a:rPr lang="en-US" sz="2400" dirty="0" err="1"/>
              <a:t>g</a:t>
            </a:r>
            <a:r>
              <a:rPr lang="en-US" sz="2400" baseline="-25000" dirty="0" err="1"/>
              <a:t>H</a:t>
            </a:r>
            <a:r>
              <a:rPr lang="en-US" sz="2400" dirty="0"/>
              <a:t>(</a:t>
            </a:r>
            <a:r>
              <a:rPr lang="en-US" sz="2400" dirty="0" err="1"/>
              <a:t>x,y</a:t>
            </a:r>
            <a:r>
              <a:rPr lang="en-US" sz="2400" dirty="0"/>
              <a:t>).</a:t>
            </a:r>
          </a:p>
          <a:p>
            <a:r>
              <a:rPr lang="en-US" sz="2400" dirty="0"/>
              <a:t>We eliminate from </a:t>
            </a:r>
            <a:r>
              <a:rPr lang="en-US" sz="2400" dirty="0" err="1"/>
              <a:t>g</a:t>
            </a:r>
            <a:r>
              <a:rPr lang="en-US" sz="2400" baseline="-25000" dirty="0" err="1"/>
              <a:t>L</a:t>
            </a:r>
            <a:r>
              <a:rPr lang="en-US" sz="2400" dirty="0"/>
              <a:t>(</a:t>
            </a:r>
            <a:r>
              <a:rPr lang="en-US" sz="2400" dirty="0" err="1"/>
              <a:t>x,y</a:t>
            </a:r>
            <a:r>
              <a:rPr lang="en-US" sz="2400" dirty="0"/>
              <a:t>) all the common non zero pixels:</a:t>
            </a:r>
          </a:p>
          <a:p>
            <a:endParaRPr lang="en-US" sz="2400" dirty="0"/>
          </a:p>
          <a:p>
            <a:pPr marL="360363" indent="0">
              <a:buNone/>
            </a:pPr>
            <a:r>
              <a:rPr lang="en-US" sz="2400" dirty="0" err="1"/>
              <a:t>g</a:t>
            </a:r>
            <a:r>
              <a:rPr lang="en-US" sz="2400" baseline="-25000" dirty="0" err="1"/>
              <a:t>L</a:t>
            </a:r>
            <a:r>
              <a:rPr lang="en-US" sz="2400" dirty="0"/>
              <a:t>(</a:t>
            </a:r>
            <a:r>
              <a:rPr lang="en-US" sz="2400" dirty="0" err="1"/>
              <a:t>x,y</a:t>
            </a:r>
            <a:r>
              <a:rPr lang="en-US" sz="2400" dirty="0"/>
              <a:t>) and </a:t>
            </a:r>
            <a:r>
              <a:rPr lang="en-US" sz="2400" dirty="0" err="1"/>
              <a:t>g</a:t>
            </a:r>
            <a:r>
              <a:rPr lang="en-US" sz="2400" baseline="-25000" dirty="0" err="1"/>
              <a:t>H</a:t>
            </a:r>
            <a:r>
              <a:rPr lang="en-US" sz="2400" dirty="0"/>
              <a:t>(</a:t>
            </a:r>
            <a:r>
              <a:rPr lang="en-US" sz="2400" dirty="0" err="1"/>
              <a:t>x,y</a:t>
            </a:r>
            <a:r>
              <a:rPr lang="en-US" sz="2400" dirty="0"/>
              <a:t>) may be viewed as weak and strong edge pixels.</a:t>
            </a:r>
          </a:p>
          <a:p>
            <a:r>
              <a:rPr lang="en-US" sz="2400" dirty="0"/>
              <a:t>Canny suggested a ratio of 2:1 to 3:1 between the thresholds.</a:t>
            </a:r>
          </a:p>
        </p:txBody>
      </p:sp>
      <p:pic>
        <p:nvPicPr>
          <p:cNvPr id="5" name="Picture 4">
            <a:extLst>
              <a:ext uri="{FF2B5EF4-FFF2-40B4-BE49-F238E27FC236}">
                <a16:creationId xmlns:a16="http://schemas.microsoft.com/office/drawing/2014/main" id="{57E273F8-5795-4454-08EF-D4E1F84F35FB}"/>
              </a:ext>
            </a:extLst>
          </p:cNvPr>
          <p:cNvPicPr>
            <a:picLocks noChangeAspect="1"/>
          </p:cNvPicPr>
          <p:nvPr/>
        </p:nvPicPr>
        <p:blipFill>
          <a:blip r:embed="rId2"/>
          <a:stretch>
            <a:fillRect/>
          </a:stretch>
        </p:blipFill>
        <p:spPr>
          <a:xfrm>
            <a:off x="838200" y="1981200"/>
            <a:ext cx="7334250" cy="838200"/>
          </a:xfrm>
          <a:prstGeom prst="rect">
            <a:avLst/>
          </a:prstGeom>
        </p:spPr>
      </p:pic>
      <p:pic>
        <p:nvPicPr>
          <p:cNvPr id="7" name="Picture 6">
            <a:extLst>
              <a:ext uri="{FF2B5EF4-FFF2-40B4-BE49-F238E27FC236}">
                <a16:creationId xmlns:a16="http://schemas.microsoft.com/office/drawing/2014/main" id="{259F57D4-04C8-7E10-843A-3B5C5ECC9055}"/>
              </a:ext>
            </a:extLst>
          </p:cNvPr>
          <p:cNvPicPr>
            <a:picLocks noChangeAspect="1"/>
          </p:cNvPicPr>
          <p:nvPr/>
        </p:nvPicPr>
        <p:blipFill>
          <a:blip r:embed="rId3"/>
          <a:stretch>
            <a:fillRect/>
          </a:stretch>
        </p:blipFill>
        <p:spPr>
          <a:xfrm>
            <a:off x="2791965" y="4191000"/>
            <a:ext cx="3560069" cy="347663"/>
          </a:xfrm>
          <a:prstGeom prst="rect">
            <a:avLst/>
          </a:prstGeom>
        </p:spPr>
      </p:pic>
    </p:spTree>
    <p:extLst>
      <p:ext uri="{BB962C8B-B14F-4D97-AF65-F5344CB8AC3E}">
        <p14:creationId xmlns:p14="http://schemas.microsoft.com/office/powerpoint/2010/main" val="16844616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pPr algn="r" eaLnBrk="1" fontAlgn="auto" hangingPunct="1">
              <a:spcAft>
                <a:spcPts val="0"/>
              </a:spcAft>
              <a:defRPr/>
            </a:pPr>
            <a:r>
              <a:rPr lang="en-US" sz="3200" dirty="0"/>
              <a:t>Canny Edge Detector</a:t>
            </a:r>
            <a:r>
              <a:rPr lang="en-US" sz="2400" dirty="0"/>
              <a:t> (J. Canny’1986)</a:t>
            </a:r>
            <a:endParaRPr lang="en-US" sz="3200" dirty="0"/>
          </a:p>
        </p:txBody>
      </p:sp>
      <p:pic>
        <p:nvPicPr>
          <p:cNvPr id="71683"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462518" y="883944"/>
            <a:ext cx="8452881" cy="5288256"/>
          </a:xfrm>
          <a:noFill/>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9525" cap="flat" cmpd="sng"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4301" y="909637"/>
            <a:ext cx="2519363" cy="251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6162" y="909637"/>
            <a:ext cx="2519363" cy="251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0115" y="3621881"/>
            <a:ext cx="2519363" cy="251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3863" y="3621881"/>
            <a:ext cx="2519363" cy="251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0" name="Text Box 9"/>
          <p:cNvSpPr txBox="1">
            <a:spLocks noChangeArrowheads="1"/>
          </p:cNvSpPr>
          <p:nvPr/>
        </p:nvSpPr>
        <p:spPr bwMode="auto">
          <a:xfrm>
            <a:off x="7610864" y="2169318"/>
            <a:ext cx="9733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eaLnBrk="1" hangingPunct="1">
              <a:spcBef>
                <a:spcPct val="0"/>
              </a:spcBef>
              <a:buClrTx/>
              <a:buSzTx/>
              <a:buFontTx/>
              <a:buNone/>
            </a:pPr>
            <a:r>
              <a:rPr lang="en-US" altLang="en-US">
                <a:latin typeface="+mj-lt"/>
                <a:ea typeface="Angsana New" pitchFamily="18" charset="-120"/>
              </a:rPr>
              <a:t>Sobel</a:t>
            </a:r>
          </a:p>
        </p:txBody>
      </p:sp>
      <p:sp>
        <p:nvSpPr>
          <p:cNvPr id="72711" name="Text Box 10"/>
          <p:cNvSpPr txBox="1">
            <a:spLocks noChangeArrowheads="1"/>
          </p:cNvSpPr>
          <p:nvPr/>
        </p:nvSpPr>
        <p:spPr bwMode="auto">
          <a:xfrm>
            <a:off x="7610864" y="4728864"/>
            <a:ext cx="10759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eaLnBrk="1" hangingPunct="1">
              <a:spcBef>
                <a:spcPct val="0"/>
              </a:spcBef>
              <a:buClrTx/>
              <a:buSzTx/>
              <a:buFontTx/>
              <a:buNone/>
            </a:pPr>
            <a:r>
              <a:rPr lang="en-US" altLang="en-US" dirty="0">
                <a:latin typeface="+mj-lt"/>
                <a:ea typeface="Angsana New" pitchFamily="18" charset="-120"/>
              </a:rPr>
              <a:t>Canny</a:t>
            </a:r>
          </a:p>
        </p:txBody>
      </p:sp>
      <p:sp>
        <p:nvSpPr>
          <p:cNvPr id="72712" name="Text Box 11"/>
          <p:cNvSpPr txBox="1">
            <a:spLocks noChangeArrowheads="1"/>
          </p:cNvSpPr>
          <p:nvPr/>
        </p:nvSpPr>
        <p:spPr bwMode="auto">
          <a:xfrm>
            <a:off x="524653" y="4728865"/>
            <a:ext cx="7665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eaLnBrk="1" hangingPunct="1">
              <a:spcBef>
                <a:spcPct val="0"/>
              </a:spcBef>
              <a:buClrTx/>
              <a:buSzTx/>
              <a:buFontTx/>
              <a:buNone/>
            </a:pPr>
            <a:r>
              <a:rPr lang="en-US" altLang="en-US" dirty="0" err="1">
                <a:latin typeface="+mj-lt"/>
                <a:ea typeface="Angsana New" pitchFamily="18" charset="-120"/>
              </a:rPr>
              <a:t>LoG</a:t>
            </a:r>
            <a:endParaRPr lang="en-US" altLang="en-US" dirty="0">
              <a:latin typeface="+mj-lt"/>
              <a:ea typeface="Angsana New" pitchFamily="18" charset="-120"/>
            </a:endParaRPr>
          </a:p>
        </p:txBody>
      </p:sp>
      <p:sp>
        <p:nvSpPr>
          <p:cNvPr id="3" name="Title 2"/>
          <p:cNvSpPr>
            <a:spLocks noGrp="1"/>
          </p:cNvSpPr>
          <p:nvPr>
            <p:ph type="title"/>
          </p:nvPr>
        </p:nvSpPr>
        <p:spPr/>
        <p:txBody>
          <a:bodyPr/>
          <a:lstStyle/>
          <a:p>
            <a:r>
              <a:rPr lang="en-US" dirty="0"/>
              <a:t>Canny Edge Detector</a:t>
            </a:r>
            <a:r>
              <a:rPr lang="en-US" sz="2700" dirty="0"/>
              <a:t> (J. Canny’1986)</a:t>
            </a:r>
            <a:endParaRPr lang="en-US" dirty="0"/>
          </a:p>
        </p:txBody>
      </p:sp>
      <p:sp>
        <p:nvSpPr>
          <p:cNvPr id="2" name="Content Placeholder 1">
            <a:extLst>
              <a:ext uri="{FF2B5EF4-FFF2-40B4-BE49-F238E27FC236}">
                <a16:creationId xmlns:a16="http://schemas.microsoft.com/office/drawing/2014/main" id="{2D1ACAE8-E19E-093E-3F35-6E7291B4EE9C}"/>
              </a:ext>
            </a:extLst>
          </p:cNvPr>
          <p:cNvSpPr>
            <a:spLocks noGrp="1"/>
          </p:cNvSpPr>
          <p:nvPr>
            <p:ph idx="1"/>
          </p:nvPr>
        </p:nvSpPr>
        <p:spPr/>
        <p:txBody>
          <a:bodyPr/>
          <a:lstStyle/>
          <a:p>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854422"/>
            <a:ext cx="2674436" cy="2339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1"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6761" y="854422"/>
            <a:ext cx="2819399" cy="2339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6937" y="3705207"/>
            <a:ext cx="2641187" cy="238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3" name="Picture 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6761" y="3700859"/>
            <a:ext cx="2819399" cy="238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p:txBody>
          <a:bodyPr/>
          <a:lstStyle/>
          <a:p>
            <a:r>
              <a:rPr lang="en-US" dirty="0"/>
              <a:t>Canny Edge Detector</a:t>
            </a:r>
            <a:r>
              <a:rPr lang="en-US" sz="2700" dirty="0"/>
              <a:t> (J. Canny’1986)</a:t>
            </a:r>
            <a:endParaRPr lang="en-US" dirty="0"/>
          </a:p>
        </p:txBody>
      </p:sp>
      <p:sp>
        <p:nvSpPr>
          <p:cNvPr id="6" name="Content Placeholder 5">
            <a:extLst>
              <a:ext uri="{FF2B5EF4-FFF2-40B4-BE49-F238E27FC236}">
                <a16:creationId xmlns:a16="http://schemas.microsoft.com/office/drawing/2014/main" id="{CC8281E1-2F0D-5D31-D3B4-768F28A2F234}"/>
              </a:ext>
            </a:extLst>
          </p:cNvPr>
          <p:cNvSpPr>
            <a:spLocks noGrp="1"/>
          </p:cNvSpPr>
          <p:nvPr>
            <p:ph idx="1"/>
          </p:nvPr>
        </p:nvSpPr>
        <p:spPr/>
        <p:txBody>
          <a:bodyPr/>
          <a:lstStyle/>
          <a:p>
            <a:endParaRPr lang="en-US"/>
          </a:p>
        </p:txBody>
      </p:sp>
      <p:sp>
        <p:nvSpPr>
          <p:cNvPr id="2" name="Text Box 9">
            <a:extLst>
              <a:ext uri="{FF2B5EF4-FFF2-40B4-BE49-F238E27FC236}">
                <a16:creationId xmlns:a16="http://schemas.microsoft.com/office/drawing/2014/main" id="{4D894F7F-949E-1491-31C7-48B17B83C020}"/>
              </a:ext>
            </a:extLst>
          </p:cNvPr>
          <p:cNvSpPr txBox="1">
            <a:spLocks noChangeArrowheads="1"/>
          </p:cNvSpPr>
          <p:nvPr/>
        </p:nvSpPr>
        <p:spPr bwMode="auto">
          <a:xfrm>
            <a:off x="7610864" y="2169318"/>
            <a:ext cx="9733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eaLnBrk="1" hangingPunct="1">
              <a:spcBef>
                <a:spcPct val="0"/>
              </a:spcBef>
              <a:buClrTx/>
              <a:buSzTx/>
              <a:buFontTx/>
              <a:buNone/>
            </a:pPr>
            <a:r>
              <a:rPr lang="en-US" altLang="en-US">
                <a:latin typeface="+mj-lt"/>
                <a:ea typeface="Angsana New" pitchFamily="18" charset="-120"/>
              </a:rPr>
              <a:t>Sobel</a:t>
            </a:r>
          </a:p>
        </p:txBody>
      </p:sp>
      <p:sp>
        <p:nvSpPr>
          <p:cNvPr id="4" name="Text Box 10">
            <a:extLst>
              <a:ext uri="{FF2B5EF4-FFF2-40B4-BE49-F238E27FC236}">
                <a16:creationId xmlns:a16="http://schemas.microsoft.com/office/drawing/2014/main" id="{DB6C5A33-5B4B-531E-4DD1-9A04B3BAF890}"/>
              </a:ext>
            </a:extLst>
          </p:cNvPr>
          <p:cNvSpPr txBox="1">
            <a:spLocks noChangeArrowheads="1"/>
          </p:cNvSpPr>
          <p:nvPr/>
        </p:nvSpPr>
        <p:spPr bwMode="auto">
          <a:xfrm>
            <a:off x="7610864" y="4728864"/>
            <a:ext cx="10759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eaLnBrk="1" hangingPunct="1">
              <a:spcBef>
                <a:spcPct val="0"/>
              </a:spcBef>
              <a:buClrTx/>
              <a:buSzTx/>
              <a:buFontTx/>
              <a:buNone/>
            </a:pPr>
            <a:r>
              <a:rPr lang="en-US" altLang="en-US" dirty="0">
                <a:latin typeface="+mj-lt"/>
                <a:ea typeface="Angsana New" pitchFamily="18" charset="-120"/>
              </a:rPr>
              <a:t>Canny</a:t>
            </a:r>
          </a:p>
        </p:txBody>
      </p:sp>
      <p:sp>
        <p:nvSpPr>
          <p:cNvPr id="5" name="Text Box 11">
            <a:extLst>
              <a:ext uri="{FF2B5EF4-FFF2-40B4-BE49-F238E27FC236}">
                <a16:creationId xmlns:a16="http://schemas.microsoft.com/office/drawing/2014/main" id="{CAF64A3E-00C5-9307-5AE9-871DA829E6BC}"/>
              </a:ext>
            </a:extLst>
          </p:cNvPr>
          <p:cNvSpPr txBox="1">
            <a:spLocks noChangeArrowheads="1"/>
          </p:cNvSpPr>
          <p:nvPr/>
        </p:nvSpPr>
        <p:spPr bwMode="auto">
          <a:xfrm>
            <a:off x="524653" y="4728865"/>
            <a:ext cx="7665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eaLnBrk="1" hangingPunct="1">
              <a:spcBef>
                <a:spcPct val="0"/>
              </a:spcBef>
              <a:buClrTx/>
              <a:buSzTx/>
              <a:buFontTx/>
              <a:buNone/>
            </a:pPr>
            <a:r>
              <a:rPr lang="en-US" altLang="en-US" dirty="0" err="1">
                <a:latin typeface="+mj-lt"/>
                <a:ea typeface="Angsana New" pitchFamily="18" charset="-120"/>
              </a:rPr>
              <a:t>LoG</a:t>
            </a:r>
            <a:endParaRPr lang="en-US" altLang="en-US" dirty="0">
              <a:latin typeface="+mj-lt"/>
              <a:ea typeface="Angsana New" pitchFamily="18" charset="-12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6725" y="838201"/>
            <a:ext cx="2444750"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2850" y="838201"/>
            <a:ext cx="2444750"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6"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52600" y="3727450"/>
            <a:ext cx="2444750"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7"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22850" y="3727450"/>
            <a:ext cx="2444750"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p:txBody>
          <a:bodyPr/>
          <a:lstStyle/>
          <a:p>
            <a:r>
              <a:rPr lang="en-US" dirty="0"/>
              <a:t>Canny Edge Detector</a:t>
            </a:r>
            <a:r>
              <a:rPr lang="en-US" sz="2700" dirty="0"/>
              <a:t> (J. Canny’1986)</a:t>
            </a:r>
            <a:endParaRPr lang="en-US" dirty="0"/>
          </a:p>
        </p:txBody>
      </p:sp>
      <p:sp>
        <p:nvSpPr>
          <p:cNvPr id="6" name="Content Placeholder 5">
            <a:extLst>
              <a:ext uri="{FF2B5EF4-FFF2-40B4-BE49-F238E27FC236}">
                <a16:creationId xmlns:a16="http://schemas.microsoft.com/office/drawing/2014/main" id="{BDA28892-2146-6EB3-F6B9-46EBD50A297D}"/>
              </a:ext>
            </a:extLst>
          </p:cNvPr>
          <p:cNvSpPr>
            <a:spLocks noGrp="1"/>
          </p:cNvSpPr>
          <p:nvPr>
            <p:ph idx="1"/>
          </p:nvPr>
        </p:nvSpPr>
        <p:spPr/>
        <p:txBody>
          <a:bodyPr/>
          <a:lstStyle/>
          <a:p>
            <a:endParaRPr lang="en-US"/>
          </a:p>
        </p:txBody>
      </p:sp>
      <p:sp>
        <p:nvSpPr>
          <p:cNvPr id="2" name="Text Box 9">
            <a:extLst>
              <a:ext uri="{FF2B5EF4-FFF2-40B4-BE49-F238E27FC236}">
                <a16:creationId xmlns:a16="http://schemas.microsoft.com/office/drawing/2014/main" id="{C1EAA2A1-215A-3E6F-8BB8-67083DFBFAB1}"/>
              </a:ext>
            </a:extLst>
          </p:cNvPr>
          <p:cNvSpPr txBox="1">
            <a:spLocks noChangeArrowheads="1"/>
          </p:cNvSpPr>
          <p:nvPr/>
        </p:nvSpPr>
        <p:spPr bwMode="auto">
          <a:xfrm>
            <a:off x="7610864" y="2169318"/>
            <a:ext cx="9733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eaLnBrk="1" hangingPunct="1">
              <a:spcBef>
                <a:spcPct val="0"/>
              </a:spcBef>
              <a:buClrTx/>
              <a:buSzTx/>
              <a:buFontTx/>
              <a:buNone/>
            </a:pPr>
            <a:r>
              <a:rPr lang="en-US" altLang="en-US">
                <a:latin typeface="+mj-lt"/>
                <a:ea typeface="Angsana New" pitchFamily="18" charset="-120"/>
              </a:rPr>
              <a:t>Sobel</a:t>
            </a:r>
          </a:p>
        </p:txBody>
      </p:sp>
      <p:sp>
        <p:nvSpPr>
          <p:cNvPr id="4" name="Text Box 10">
            <a:extLst>
              <a:ext uri="{FF2B5EF4-FFF2-40B4-BE49-F238E27FC236}">
                <a16:creationId xmlns:a16="http://schemas.microsoft.com/office/drawing/2014/main" id="{13CE7E44-864D-9E47-6DBD-8FE712F07F01}"/>
              </a:ext>
            </a:extLst>
          </p:cNvPr>
          <p:cNvSpPr txBox="1">
            <a:spLocks noChangeArrowheads="1"/>
          </p:cNvSpPr>
          <p:nvPr/>
        </p:nvSpPr>
        <p:spPr bwMode="auto">
          <a:xfrm>
            <a:off x="7610864" y="4728864"/>
            <a:ext cx="10759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eaLnBrk="1" hangingPunct="1">
              <a:spcBef>
                <a:spcPct val="0"/>
              </a:spcBef>
              <a:buClrTx/>
              <a:buSzTx/>
              <a:buFontTx/>
              <a:buNone/>
            </a:pPr>
            <a:r>
              <a:rPr lang="en-US" altLang="en-US" dirty="0">
                <a:latin typeface="+mj-lt"/>
                <a:ea typeface="Angsana New" pitchFamily="18" charset="-120"/>
              </a:rPr>
              <a:t>Canny</a:t>
            </a:r>
          </a:p>
        </p:txBody>
      </p:sp>
      <p:sp>
        <p:nvSpPr>
          <p:cNvPr id="5" name="Text Box 11">
            <a:extLst>
              <a:ext uri="{FF2B5EF4-FFF2-40B4-BE49-F238E27FC236}">
                <a16:creationId xmlns:a16="http://schemas.microsoft.com/office/drawing/2014/main" id="{1225A951-8162-B1C1-4437-5D8FD662201E}"/>
              </a:ext>
            </a:extLst>
          </p:cNvPr>
          <p:cNvSpPr txBox="1">
            <a:spLocks noChangeArrowheads="1"/>
          </p:cNvSpPr>
          <p:nvPr/>
        </p:nvSpPr>
        <p:spPr bwMode="auto">
          <a:xfrm>
            <a:off x="524653" y="4728865"/>
            <a:ext cx="7665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eaLnBrk="1" hangingPunct="1">
              <a:spcBef>
                <a:spcPct val="0"/>
              </a:spcBef>
              <a:buClrTx/>
              <a:buSzTx/>
              <a:buFontTx/>
              <a:buNone/>
            </a:pPr>
            <a:r>
              <a:rPr lang="en-US" altLang="en-US" dirty="0" err="1">
                <a:latin typeface="+mj-lt"/>
                <a:ea typeface="Angsana New" pitchFamily="18" charset="-120"/>
              </a:rPr>
              <a:t>LoG</a:t>
            </a:r>
            <a:endParaRPr lang="en-US" altLang="en-US" dirty="0">
              <a:latin typeface="+mj-lt"/>
              <a:ea typeface="Angsana New" pitchFamily="18" charset="-12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D34C7714-3961-C1BF-5B5E-6ED5E4D290D0}"/>
              </a:ext>
            </a:extLst>
          </p:cNvPr>
          <p:cNvSpPr>
            <a:spLocks noGrp="1"/>
          </p:cNvSpPr>
          <p:nvPr>
            <p:ph type="title"/>
          </p:nvPr>
        </p:nvSpPr>
        <p:spPr/>
        <p:txBody>
          <a:bodyPr/>
          <a:lstStyle/>
          <a:p>
            <a:r>
              <a:rPr lang="en-US" dirty="0"/>
              <a:t>Edge Detection: Practice</a:t>
            </a:r>
          </a:p>
        </p:txBody>
      </p:sp>
      <p:sp>
        <p:nvSpPr>
          <p:cNvPr id="2" name="Content Placeholder 2">
            <a:extLst>
              <a:ext uri="{FF2B5EF4-FFF2-40B4-BE49-F238E27FC236}">
                <a16:creationId xmlns:a16="http://schemas.microsoft.com/office/drawing/2014/main" id="{3C834C83-8AEF-3CAC-A207-B4810D5A64B7}"/>
              </a:ext>
            </a:extLst>
          </p:cNvPr>
          <p:cNvSpPr>
            <a:spLocks noGrp="1"/>
          </p:cNvSpPr>
          <p:nvPr>
            <p:ph idx="1"/>
          </p:nvPr>
        </p:nvSpPr>
        <p:spPr>
          <a:xfrm>
            <a:off x="457200" y="990600"/>
            <a:ext cx="8229600" cy="5175249"/>
          </a:xfrm>
        </p:spPr>
        <p:txBody>
          <a:bodyPr/>
          <a:lstStyle/>
          <a:p>
            <a:r>
              <a:rPr lang="en-US" dirty="0"/>
              <a:t>Given the image I and operators H:</a:t>
            </a:r>
          </a:p>
          <a:p>
            <a:endParaRPr lang="en-US" sz="2000" dirty="0"/>
          </a:p>
          <a:p>
            <a:endParaRPr lang="en-US" dirty="0"/>
          </a:p>
          <a:p>
            <a:endParaRPr lang="en-US" dirty="0"/>
          </a:p>
          <a:p>
            <a:endParaRPr lang="en-US" dirty="0"/>
          </a:p>
          <a:p>
            <a:endParaRPr lang="en-US" sz="3600" dirty="0"/>
          </a:p>
          <a:p>
            <a:r>
              <a:rPr lang="en-US" dirty="0"/>
              <a:t>Convolve H with I and show the result.</a:t>
            </a:r>
          </a:p>
        </p:txBody>
      </p:sp>
      <p:pic>
        <p:nvPicPr>
          <p:cNvPr id="8" name="Picture 7">
            <a:extLst>
              <a:ext uri="{FF2B5EF4-FFF2-40B4-BE49-F238E27FC236}">
                <a16:creationId xmlns:a16="http://schemas.microsoft.com/office/drawing/2014/main" id="{E3819DC5-2778-CDC5-55A0-AB0096D01ABB}"/>
              </a:ext>
            </a:extLst>
          </p:cNvPr>
          <p:cNvPicPr>
            <a:picLocks noChangeAspect="1"/>
          </p:cNvPicPr>
          <p:nvPr/>
        </p:nvPicPr>
        <p:blipFill>
          <a:blip r:embed="rId2"/>
          <a:stretch>
            <a:fillRect/>
          </a:stretch>
        </p:blipFill>
        <p:spPr>
          <a:xfrm>
            <a:off x="2235200" y="1629645"/>
            <a:ext cx="4673599" cy="2590800"/>
          </a:xfrm>
          <a:prstGeom prst="rect">
            <a:avLst/>
          </a:prstGeom>
        </p:spPr>
      </p:pic>
      <p:pic>
        <p:nvPicPr>
          <p:cNvPr id="10" name="Picture 9">
            <a:extLst>
              <a:ext uri="{FF2B5EF4-FFF2-40B4-BE49-F238E27FC236}">
                <a16:creationId xmlns:a16="http://schemas.microsoft.com/office/drawing/2014/main" id="{111FFDB3-F8ED-6FD0-3210-B164F70FE805}"/>
              </a:ext>
            </a:extLst>
          </p:cNvPr>
          <p:cNvPicPr>
            <a:picLocks noChangeAspect="1"/>
          </p:cNvPicPr>
          <p:nvPr/>
        </p:nvPicPr>
        <p:blipFill>
          <a:blip r:embed="rId3"/>
          <a:stretch>
            <a:fillRect/>
          </a:stretch>
        </p:blipFill>
        <p:spPr>
          <a:xfrm>
            <a:off x="3250405" y="5029200"/>
            <a:ext cx="2643189" cy="95977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a:extLst>
              <a:ext uri="{FF2B5EF4-FFF2-40B4-BE49-F238E27FC236}">
                <a16:creationId xmlns:a16="http://schemas.microsoft.com/office/drawing/2014/main" id="{1C425ECD-5852-03E6-FD65-F9EC899FC241}"/>
              </a:ext>
            </a:extLst>
          </p:cNvPr>
          <p:cNvSpPr>
            <a:spLocks noGrp="1" noChangeArrowheads="1"/>
          </p:cNvSpPr>
          <p:nvPr>
            <p:ph idx="1"/>
          </p:nvPr>
        </p:nvSpPr>
        <p:spPr/>
        <p:txBody>
          <a:bodyPr/>
          <a:lstStyle/>
          <a:p>
            <a:pPr algn="ctr">
              <a:buFontTx/>
              <a:buNone/>
            </a:pPr>
            <a:r>
              <a:rPr lang="en-US" altLang="en-US" dirty="0">
                <a:solidFill>
                  <a:srgbClr val="00B0F0"/>
                </a:solidFill>
              </a:rPr>
              <a:t>	</a:t>
            </a:r>
          </a:p>
          <a:p>
            <a:pPr algn="ctr">
              <a:buFontTx/>
              <a:buNone/>
            </a:pPr>
            <a:endParaRPr lang="en-US" altLang="en-US" dirty="0">
              <a:solidFill>
                <a:srgbClr val="00B0F0"/>
              </a:solidFill>
            </a:endParaRPr>
          </a:p>
          <a:p>
            <a:pPr algn="ctr">
              <a:buFontTx/>
              <a:buNone/>
            </a:pPr>
            <a:endParaRPr lang="en-US" altLang="en-US" dirty="0">
              <a:solidFill>
                <a:srgbClr val="00B0F0"/>
              </a:solidFill>
            </a:endParaRPr>
          </a:p>
          <a:p>
            <a:pPr algn="ctr">
              <a:buFontTx/>
              <a:buNone/>
            </a:pPr>
            <a:r>
              <a:rPr lang="en-US" altLang="en-US" sz="4000" dirty="0">
                <a:solidFill>
                  <a:srgbClr val="00B0F0"/>
                </a:solidFill>
              </a:rPr>
              <a:t>Region-Based Segmentation</a:t>
            </a:r>
          </a:p>
        </p:txBody>
      </p:sp>
    </p:spTree>
    <p:extLst>
      <p:ext uri="{BB962C8B-B14F-4D97-AF65-F5344CB8AC3E}">
        <p14:creationId xmlns:p14="http://schemas.microsoft.com/office/powerpoint/2010/main" val="7327205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96246-D86D-2A14-AD05-86A713EE34E2}"/>
              </a:ext>
            </a:extLst>
          </p:cNvPr>
          <p:cNvSpPr>
            <a:spLocks noGrp="1"/>
          </p:cNvSpPr>
          <p:nvPr>
            <p:ph type="title"/>
          </p:nvPr>
        </p:nvSpPr>
        <p:spPr/>
        <p:txBody>
          <a:bodyPr/>
          <a:lstStyle/>
          <a:p>
            <a:r>
              <a:rPr lang="en-US" dirty="0"/>
              <a:t>Thresholding</a:t>
            </a:r>
          </a:p>
        </p:txBody>
      </p:sp>
      <p:sp>
        <p:nvSpPr>
          <p:cNvPr id="3" name="Content Placeholder 2">
            <a:extLst>
              <a:ext uri="{FF2B5EF4-FFF2-40B4-BE49-F238E27FC236}">
                <a16:creationId xmlns:a16="http://schemas.microsoft.com/office/drawing/2014/main" id="{C7AF2073-3915-C45D-9622-AD41CA43878D}"/>
              </a:ext>
            </a:extLst>
          </p:cNvPr>
          <p:cNvSpPr>
            <a:spLocks noGrp="1"/>
          </p:cNvSpPr>
          <p:nvPr>
            <p:ph idx="1"/>
          </p:nvPr>
        </p:nvSpPr>
        <p:spPr>
          <a:xfrm>
            <a:off x="457200" y="914400"/>
            <a:ext cx="8229600" cy="5251449"/>
          </a:xfrm>
        </p:spPr>
        <p:txBody>
          <a:bodyPr/>
          <a:lstStyle/>
          <a:p>
            <a:r>
              <a:rPr lang="en-US" sz="2400" dirty="0"/>
              <a:t>Because of its intuitive properties, simplicity of implementation, and computational speed, image thresholding enjoys a central position in applications of image segmentation.</a:t>
            </a:r>
          </a:p>
          <a:p>
            <a:r>
              <a:rPr lang="en-US" sz="2400" dirty="0"/>
              <a:t>In this section, we discuss thresholding in a more formal way, and develop techniques that are considerably more general than what has been presented thus far.</a:t>
            </a:r>
          </a:p>
          <a:p>
            <a:r>
              <a:rPr lang="en-US" sz="2400" dirty="0"/>
              <a:t>In the previous section, regions were identified by first finding edge segments, then attempting to link the segments into boundaries.</a:t>
            </a:r>
          </a:p>
          <a:p>
            <a:r>
              <a:rPr lang="en-US" sz="2400" dirty="0"/>
              <a:t>In this section, we discuss techniques for partitioning images directly into regions based on intensity values and/or properties of these values.</a:t>
            </a:r>
          </a:p>
        </p:txBody>
      </p:sp>
    </p:spTree>
    <p:extLst>
      <p:ext uri="{BB962C8B-B14F-4D97-AF65-F5344CB8AC3E}">
        <p14:creationId xmlns:p14="http://schemas.microsoft.com/office/powerpoint/2010/main" val="40926742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C5D62-0ADF-57FE-A1D5-BE5078E5AEF4}"/>
              </a:ext>
            </a:extLst>
          </p:cNvPr>
          <p:cNvSpPr>
            <a:spLocks noGrp="1"/>
          </p:cNvSpPr>
          <p:nvPr>
            <p:ph type="title"/>
          </p:nvPr>
        </p:nvSpPr>
        <p:spPr/>
        <p:txBody>
          <a:bodyPr/>
          <a:lstStyle/>
          <a:p>
            <a:r>
              <a:rPr lang="en-US" dirty="0"/>
              <a:t>Thresholding</a:t>
            </a:r>
          </a:p>
        </p:txBody>
      </p:sp>
      <p:sp>
        <p:nvSpPr>
          <p:cNvPr id="3" name="Content Placeholder 2">
            <a:extLst>
              <a:ext uri="{FF2B5EF4-FFF2-40B4-BE49-F238E27FC236}">
                <a16:creationId xmlns:a16="http://schemas.microsoft.com/office/drawing/2014/main" id="{E542A579-1E70-2103-1751-6A6F5D418F6C}"/>
              </a:ext>
            </a:extLst>
          </p:cNvPr>
          <p:cNvSpPr>
            <a:spLocks noGrp="1"/>
          </p:cNvSpPr>
          <p:nvPr>
            <p:ph idx="1"/>
          </p:nvPr>
        </p:nvSpPr>
        <p:spPr>
          <a:xfrm>
            <a:off x="457200" y="838200"/>
            <a:ext cx="8229600" cy="5327649"/>
          </a:xfrm>
        </p:spPr>
        <p:txBody>
          <a:bodyPr/>
          <a:lstStyle/>
          <a:p>
            <a:pPr>
              <a:spcBef>
                <a:spcPts val="1200"/>
              </a:spcBef>
            </a:pPr>
            <a:r>
              <a:rPr lang="en-US" sz="2800" dirty="0">
                <a:solidFill>
                  <a:srgbClr val="00B0F0"/>
                </a:solidFill>
              </a:rPr>
              <a:t>Fixed threshold</a:t>
            </a:r>
            <a:r>
              <a:rPr lang="en-US" sz="2800" dirty="0"/>
              <a:t>: use a threshold that is chosen independently of the image data.</a:t>
            </a:r>
          </a:p>
          <a:p>
            <a:pPr lvl="1">
              <a:spcBef>
                <a:spcPts val="1200"/>
              </a:spcBef>
            </a:pPr>
            <a:r>
              <a:rPr lang="en-US" sz="2400" dirty="0"/>
              <a:t>If it is known that one is dealing with very high contrast images where the objects are very dark and the background is homogeneous and very light, then a constant threshold of 128 on a scale of 0 to 255 might be sufficiently accurate. By accuracy we mean that the number of falsely-classified pixels should be kept to a minimum.</a:t>
            </a:r>
          </a:p>
          <a:p>
            <a:pPr>
              <a:spcBef>
                <a:spcPts val="1200"/>
              </a:spcBef>
            </a:pPr>
            <a:r>
              <a:rPr lang="en-US" sz="2800" dirty="0">
                <a:solidFill>
                  <a:srgbClr val="00B0F0"/>
                </a:solidFill>
              </a:rPr>
              <a:t>Histogram-derived thresholds</a:t>
            </a:r>
            <a:r>
              <a:rPr lang="en-US" sz="2800" dirty="0"/>
              <a:t>: threshold is chosen from the brightness histogram.</a:t>
            </a:r>
          </a:p>
          <a:p>
            <a:pPr lvl="1">
              <a:spcBef>
                <a:spcPts val="1200"/>
              </a:spcBef>
            </a:pPr>
            <a:r>
              <a:rPr lang="en-US" sz="2400" dirty="0"/>
              <a:t>Require histogram processing techniques</a:t>
            </a:r>
          </a:p>
        </p:txBody>
      </p:sp>
    </p:spTree>
    <p:extLst>
      <p:ext uri="{BB962C8B-B14F-4D97-AF65-F5344CB8AC3E}">
        <p14:creationId xmlns:p14="http://schemas.microsoft.com/office/powerpoint/2010/main" val="3102226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E4B10-25A1-BC2D-5F2D-4CD8DFC1F775}"/>
              </a:ext>
            </a:extLst>
          </p:cNvPr>
          <p:cNvSpPr>
            <a:spLocks noGrp="1"/>
          </p:cNvSpPr>
          <p:nvPr>
            <p:ph type="title"/>
          </p:nvPr>
        </p:nvSpPr>
        <p:spPr/>
        <p:txBody>
          <a:bodyPr/>
          <a:lstStyle/>
          <a:p>
            <a:r>
              <a:rPr lang="en-US" altLang="en-US" dirty="0"/>
              <a:t>Image Segmentation: Fundamentals</a:t>
            </a:r>
            <a:endParaRPr lang="en-US" dirty="0"/>
          </a:p>
        </p:txBody>
      </p:sp>
      <p:sp>
        <p:nvSpPr>
          <p:cNvPr id="3" name="Content Placeholder 2">
            <a:extLst>
              <a:ext uri="{FF2B5EF4-FFF2-40B4-BE49-F238E27FC236}">
                <a16:creationId xmlns:a16="http://schemas.microsoft.com/office/drawing/2014/main" id="{7A82ED41-3A7E-E3B0-0739-FCA9B87BE0A8}"/>
              </a:ext>
            </a:extLst>
          </p:cNvPr>
          <p:cNvSpPr>
            <a:spLocks noGrp="1"/>
          </p:cNvSpPr>
          <p:nvPr>
            <p:ph idx="1"/>
          </p:nvPr>
        </p:nvSpPr>
        <p:spPr>
          <a:xfrm>
            <a:off x="457200" y="914400"/>
            <a:ext cx="8229600" cy="5251449"/>
          </a:xfrm>
        </p:spPr>
        <p:txBody>
          <a:bodyPr/>
          <a:lstStyle/>
          <a:p>
            <a:r>
              <a:rPr lang="en-US" sz="2800" dirty="0"/>
              <a:t>Fundamental problem in segmentation is to partition an image into regions that satisfy the preceding conditions.</a:t>
            </a:r>
          </a:p>
          <a:p>
            <a:r>
              <a:rPr lang="en-US" sz="2800" dirty="0"/>
              <a:t>Segmentation algorithms for monochrome images generally are based on one of two basic categories dealing with properties of intensity values: </a:t>
            </a:r>
            <a:r>
              <a:rPr lang="en-US" sz="2800" dirty="0">
                <a:solidFill>
                  <a:srgbClr val="00B0F0"/>
                </a:solidFill>
              </a:rPr>
              <a:t>discontinuity</a:t>
            </a:r>
            <a:r>
              <a:rPr lang="en-US" sz="2800" dirty="0"/>
              <a:t> and </a:t>
            </a:r>
            <a:r>
              <a:rPr lang="en-US" sz="2800" dirty="0">
                <a:solidFill>
                  <a:srgbClr val="00B0F0"/>
                </a:solidFill>
              </a:rPr>
              <a:t>similarity</a:t>
            </a:r>
            <a:r>
              <a:rPr lang="en-US" sz="2800" dirty="0"/>
              <a:t>.</a:t>
            </a:r>
          </a:p>
          <a:p>
            <a:pPr lvl="1"/>
            <a:r>
              <a:rPr lang="en-US" sz="2400" dirty="0"/>
              <a:t>Boundary detection based on local </a:t>
            </a:r>
            <a:r>
              <a:rPr lang="en-US" sz="2400" dirty="0">
                <a:solidFill>
                  <a:srgbClr val="00B0F0"/>
                </a:solidFill>
              </a:rPr>
              <a:t>discontinuities</a:t>
            </a:r>
            <a:r>
              <a:rPr lang="en-US" sz="2400" dirty="0"/>
              <a:t> in intensity: </a:t>
            </a:r>
            <a:r>
              <a:rPr lang="en-US" sz="2400" dirty="0">
                <a:solidFill>
                  <a:srgbClr val="00B0F0"/>
                </a:solidFill>
              </a:rPr>
              <a:t>Edge-based segmentation</a:t>
            </a:r>
          </a:p>
          <a:p>
            <a:pPr lvl="1"/>
            <a:r>
              <a:rPr lang="en-US" sz="2400" dirty="0">
                <a:solidFill>
                  <a:srgbClr val="00B0F0"/>
                </a:solidFill>
              </a:rPr>
              <a:t>Similarity</a:t>
            </a:r>
            <a:r>
              <a:rPr lang="en-US" sz="2400" dirty="0"/>
              <a:t>: </a:t>
            </a:r>
            <a:r>
              <a:rPr lang="en-US" sz="2400" dirty="0">
                <a:solidFill>
                  <a:srgbClr val="00B0F0"/>
                </a:solidFill>
              </a:rPr>
              <a:t>Region-based segmentation</a:t>
            </a:r>
            <a:r>
              <a:rPr lang="en-US" sz="2400" dirty="0"/>
              <a:t> approaches (partitioning an image into regions that are similar according to a set of predefined criteria)</a:t>
            </a:r>
          </a:p>
        </p:txBody>
      </p:sp>
    </p:spTree>
    <p:extLst>
      <p:ext uri="{BB962C8B-B14F-4D97-AF65-F5344CB8AC3E}">
        <p14:creationId xmlns:p14="http://schemas.microsoft.com/office/powerpoint/2010/main" val="22195385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B24F6-A74B-AC4C-00E8-0DD5A7914917}"/>
              </a:ext>
            </a:extLst>
          </p:cNvPr>
          <p:cNvSpPr>
            <a:spLocks noGrp="1"/>
          </p:cNvSpPr>
          <p:nvPr>
            <p:ph type="title"/>
          </p:nvPr>
        </p:nvSpPr>
        <p:spPr/>
        <p:txBody>
          <a:bodyPr/>
          <a:lstStyle/>
          <a:p>
            <a:r>
              <a:rPr lang="en-US" dirty="0"/>
              <a:t>Thresholding</a:t>
            </a:r>
          </a:p>
        </p:txBody>
      </p:sp>
      <p:sp>
        <p:nvSpPr>
          <p:cNvPr id="9" name="Content Placeholder 8">
            <a:extLst>
              <a:ext uri="{FF2B5EF4-FFF2-40B4-BE49-F238E27FC236}">
                <a16:creationId xmlns:a16="http://schemas.microsoft.com/office/drawing/2014/main" id="{D7748A2F-50B7-A6ED-1738-224A0555674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C49D76E-25CD-7F28-1454-959B19E7565B}"/>
              </a:ext>
            </a:extLst>
          </p:cNvPr>
          <p:cNvPicPr>
            <a:picLocks noChangeAspect="1"/>
          </p:cNvPicPr>
          <p:nvPr/>
        </p:nvPicPr>
        <p:blipFill>
          <a:blip r:embed="rId2"/>
          <a:stretch>
            <a:fillRect/>
          </a:stretch>
        </p:blipFill>
        <p:spPr>
          <a:xfrm>
            <a:off x="457200" y="1899805"/>
            <a:ext cx="2971800" cy="2971800"/>
          </a:xfrm>
          <a:prstGeom prst="rect">
            <a:avLst/>
          </a:prstGeom>
        </p:spPr>
      </p:pic>
      <p:pic>
        <p:nvPicPr>
          <p:cNvPr id="7" name="Picture 6">
            <a:extLst>
              <a:ext uri="{FF2B5EF4-FFF2-40B4-BE49-F238E27FC236}">
                <a16:creationId xmlns:a16="http://schemas.microsoft.com/office/drawing/2014/main" id="{843C7746-EC33-7A48-8745-6582B91CCF9E}"/>
              </a:ext>
            </a:extLst>
          </p:cNvPr>
          <p:cNvPicPr>
            <a:picLocks noChangeAspect="1"/>
          </p:cNvPicPr>
          <p:nvPr/>
        </p:nvPicPr>
        <p:blipFill>
          <a:blip r:embed="rId3"/>
          <a:stretch>
            <a:fillRect/>
          </a:stretch>
        </p:blipFill>
        <p:spPr>
          <a:xfrm>
            <a:off x="3987511" y="1885950"/>
            <a:ext cx="4733925" cy="2990850"/>
          </a:xfrm>
          <a:prstGeom prst="rect">
            <a:avLst/>
          </a:prstGeom>
        </p:spPr>
      </p:pic>
      <p:sp>
        <p:nvSpPr>
          <p:cNvPr id="8" name="Arrow: Right 7">
            <a:extLst>
              <a:ext uri="{FF2B5EF4-FFF2-40B4-BE49-F238E27FC236}">
                <a16:creationId xmlns:a16="http://schemas.microsoft.com/office/drawing/2014/main" id="{A85A6621-78F1-F095-7668-FA16CDE05D06}"/>
              </a:ext>
            </a:extLst>
          </p:cNvPr>
          <p:cNvSpPr/>
          <p:nvPr/>
        </p:nvSpPr>
        <p:spPr>
          <a:xfrm>
            <a:off x="3581400" y="3061565"/>
            <a:ext cx="371475" cy="304800"/>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59669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3B488-84C1-1BC4-2FE6-0D617AF3143C}"/>
              </a:ext>
            </a:extLst>
          </p:cNvPr>
          <p:cNvSpPr>
            <a:spLocks noGrp="1"/>
          </p:cNvSpPr>
          <p:nvPr>
            <p:ph type="title"/>
          </p:nvPr>
        </p:nvSpPr>
        <p:spPr/>
        <p:txBody>
          <a:bodyPr/>
          <a:lstStyle/>
          <a:p>
            <a:r>
              <a:rPr lang="en-US" dirty="0"/>
              <a:t>Histogram Smoothing</a:t>
            </a:r>
          </a:p>
        </p:txBody>
      </p:sp>
      <p:sp>
        <p:nvSpPr>
          <p:cNvPr id="3" name="Content Placeholder 2">
            <a:extLst>
              <a:ext uri="{FF2B5EF4-FFF2-40B4-BE49-F238E27FC236}">
                <a16:creationId xmlns:a16="http://schemas.microsoft.com/office/drawing/2014/main" id="{5A1123C9-E60F-204B-806D-A08BD17A720E}"/>
              </a:ext>
            </a:extLst>
          </p:cNvPr>
          <p:cNvSpPr>
            <a:spLocks noGrp="1"/>
          </p:cNvSpPr>
          <p:nvPr>
            <p:ph idx="1"/>
          </p:nvPr>
        </p:nvSpPr>
        <p:spPr>
          <a:xfrm>
            <a:off x="457200" y="1066800"/>
            <a:ext cx="8229600" cy="5099049"/>
          </a:xfrm>
        </p:spPr>
        <p:txBody>
          <a:bodyPr/>
          <a:lstStyle/>
          <a:p>
            <a:pPr algn="just">
              <a:spcBef>
                <a:spcPts val="1200"/>
              </a:spcBef>
            </a:pPr>
            <a:r>
              <a:rPr lang="en-US" sz="2800" dirty="0"/>
              <a:t>Many of thresholding algorithms can benefit from a smoothing of the raw histogram data to remove small fluctuations but the smoothing algorithm must not shift the peak positions.</a:t>
            </a:r>
          </a:p>
          <a:p>
            <a:pPr algn="just">
              <a:spcBef>
                <a:spcPts val="1200"/>
              </a:spcBef>
            </a:pPr>
            <a:r>
              <a:rPr lang="en-US" sz="2800" dirty="0"/>
              <a:t>So before thresholding, a zero-phase smoothing algorithm is given below where typical values for W are 3 or 5:</a:t>
            </a:r>
          </a:p>
        </p:txBody>
      </p:sp>
      <p:pic>
        <p:nvPicPr>
          <p:cNvPr id="5" name="Picture 4">
            <a:extLst>
              <a:ext uri="{FF2B5EF4-FFF2-40B4-BE49-F238E27FC236}">
                <a16:creationId xmlns:a16="http://schemas.microsoft.com/office/drawing/2014/main" id="{7B156F55-CF0B-D757-6E86-B13E08F7E93D}"/>
              </a:ext>
            </a:extLst>
          </p:cNvPr>
          <p:cNvPicPr>
            <a:picLocks noChangeAspect="1"/>
          </p:cNvPicPr>
          <p:nvPr/>
        </p:nvPicPr>
        <p:blipFill>
          <a:blip r:embed="rId2"/>
          <a:stretch>
            <a:fillRect/>
          </a:stretch>
        </p:blipFill>
        <p:spPr>
          <a:xfrm>
            <a:off x="1885361" y="4572000"/>
            <a:ext cx="5373278" cy="1371600"/>
          </a:xfrm>
          <a:prstGeom prst="rect">
            <a:avLst/>
          </a:prstGeom>
        </p:spPr>
      </p:pic>
    </p:spTree>
    <p:extLst>
      <p:ext uri="{BB962C8B-B14F-4D97-AF65-F5344CB8AC3E}">
        <p14:creationId xmlns:p14="http://schemas.microsoft.com/office/powerpoint/2010/main" val="18697997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C5D62-0ADF-57FE-A1D5-BE5078E5AEF4}"/>
              </a:ext>
            </a:extLst>
          </p:cNvPr>
          <p:cNvSpPr>
            <a:spLocks noGrp="1"/>
          </p:cNvSpPr>
          <p:nvPr>
            <p:ph type="title"/>
          </p:nvPr>
        </p:nvSpPr>
        <p:spPr/>
        <p:txBody>
          <a:bodyPr/>
          <a:lstStyle/>
          <a:p>
            <a:r>
              <a:rPr lang="en-US" dirty="0"/>
              <a:t>Thresholding</a:t>
            </a:r>
          </a:p>
        </p:txBody>
      </p:sp>
      <p:sp>
        <p:nvSpPr>
          <p:cNvPr id="3" name="Content Placeholder 2">
            <a:extLst>
              <a:ext uri="{FF2B5EF4-FFF2-40B4-BE49-F238E27FC236}">
                <a16:creationId xmlns:a16="http://schemas.microsoft.com/office/drawing/2014/main" id="{E542A579-1E70-2103-1751-6A6F5D418F6C}"/>
              </a:ext>
            </a:extLst>
          </p:cNvPr>
          <p:cNvSpPr>
            <a:spLocks noGrp="1"/>
          </p:cNvSpPr>
          <p:nvPr>
            <p:ph idx="1"/>
          </p:nvPr>
        </p:nvSpPr>
        <p:spPr>
          <a:xfrm>
            <a:off x="457200" y="990600"/>
            <a:ext cx="8229600" cy="5175249"/>
          </a:xfrm>
        </p:spPr>
        <p:txBody>
          <a:bodyPr/>
          <a:lstStyle/>
          <a:p>
            <a:pPr>
              <a:spcBef>
                <a:spcPts val="1200"/>
              </a:spcBef>
            </a:pPr>
            <a:r>
              <a:rPr lang="en-US" sz="2800" dirty="0"/>
              <a:t>Image partitioning into regions directly from their intensity values.</a:t>
            </a:r>
          </a:p>
          <a:p>
            <a:pPr>
              <a:spcBef>
                <a:spcPts val="1200"/>
              </a:spcBef>
            </a:pPr>
            <a:endParaRPr lang="en-US" sz="2800" dirty="0"/>
          </a:p>
          <a:p>
            <a:pPr>
              <a:spcBef>
                <a:spcPts val="1200"/>
              </a:spcBef>
            </a:pPr>
            <a:endParaRPr lang="en-US" sz="2800" dirty="0"/>
          </a:p>
          <a:p>
            <a:pPr>
              <a:spcBef>
                <a:spcPts val="1200"/>
              </a:spcBef>
            </a:pPr>
            <a:endParaRPr lang="en-US" sz="2800" dirty="0"/>
          </a:p>
          <a:p>
            <a:pPr>
              <a:spcBef>
                <a:spcPts val="1200"/>
              </a:spcBef>
            </a:pPr>
            <a:endParaRPr lang="en-US" sz="2400" dirty="0"/>
          </a:p>
        </p:txBody>
      </p:sp>
      <p:pic>
        <p:nvPicPr>
          <p:cNvPr id="5" name="Picture 4">
            <a:extLst>
              <a:ext uri="{FF2B5EF4-FFF2-40B4-BE49-F238E27FC236}">
                <a16:creationId xmlns:a16="http://schemas.microsoft.com/office/drawing/2014/main" id="{382690EF-3A3E-48FA-A4E8-66C4D7B66475}"/>
              </a:ext>
            </a:extLst>
          </p:cNvPr>
          <p:cNvPicPr>
            <a:picLocks noChangeAspect="1"/>
          </p:cNvPicPr>
          <p:nvPr/>
        </p:nvPicPr>
        <p:blipFill>
          <a:blip r:embed="rId2"/>
          <a:stretch>
            <a:fillRect/>
          </a:stretch>
        </p:blipFill>
        <p:spPr>
          <a:xfrm>
            <a:off x="914399" y="1981200"/>
            <a:ext cx="7280031" cy="1371600"/>
          </a:xfrm>
          <a:prstGeom prst="rect">
            <a:avLst/>
          </a:prstGeom>
        </p:spPr>
      </p:pic>
      <p:pic>
        <p:nvPicPr>
          <p:cNvPr id="7" name="Picture 6">
            <a:extLst>
              <a:ext uri="{FF2B5EF4-FFF2-40B4-BE49-F238E27FC236}">
                <a16:creationId xmlns:a16="http://schemas.microsoft.com/office/drawing/2014/main" id="{91C084EF-E637-1095-FD6A-DC313C06F03D}"/>
              </a:ext>
            </a:extLst>
          </p:cNvPr>
          <p:cNvPicPr>
            <a:picLocks noChangeAspect="1"/>
          </p:cNvPicPr>
          <p:nvPr/>
        </p:nvPicPr>
        <p:blipFill>
          <a:blip r:embed="rId3"/>
          <a:stretch>
            <a:fillRect/>
          </a:stretch>
        </p:blipFill>
        <p:spPr>
          <a:xfrm>
            <a:off x="800100" y="3261880"/>
            <a:ext cx="7886700" cy="2838450"/>
          </a:xfrm>
          <a:prstGeom prst="rect">
            <a:avLst/>
          </a:prstGeom>
        </p:spPr>
      </p:pic>
      <p:sp>
        <p:nvSpPr>
          <p:cNvPr id="9" name="TextBox 8">
            <a:extLst>
              <a:ext uri="{FF2B5EF4-FFF2-40B4-BE49-F238E27FC236}">
                <a16:creationId xmlns:a16="http://schemas.microsoft.com/office/drawing/2014/main" id="{D06C4813-62A4-F037-2D53-BFBD8F6D9494}"/>
              </a:ext>
            </a:extLst>
          </p:cNvPr>
          <p:cNvSpPr txBox="1"/>
          <p:nvPr/>
        </p:nvSpPr>
        <p:spPr>
          <a:xfrm>
            <a:off x="800100" y="6150114"/>
            <a:ext cx="7584829" cy="707886"/>
          </a:xfrm>
          <a:prstGeom prst="rect">
            <a:avLst/>
          </a:prstGeom>
          <a:noFill/>
        </p:spPr>
        <p:txBody>
          <a:bodyPr wrap="square">
            <a:spAutoFit/>
          </a:bodyPr>
          <a:lstStyle/>
          <a:p>
            <a:pPr algn="ctr"/>
            <a:r>
              <a:rPr lang="en-US" sz="2000" dirty="0">
                <a:solidFill>
                  <a:srgbClr val="7030A0"/>
                </a:solidFill>
                <a:latin typeface="+mj-lt"/>
              </a:rPr>
              <a:t>Intensity histograms that can be partitioned (a) by a single threshold, and (b) by dual thresholds</a:t>
            </a:r>
          </a:p>
        </p:txBody>
      </p:sp>
    </p:spTree>
    <p:extLst>
      <p:ext uri="{BB962C8B-B14F-4D97-AF65-F5344CB8AC3E}">
        <p14:creationId xmlns:p14="http://schemas.microsoft.com/office/powerpoint/2010/main" val="33635056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C5D62-0ADF-57FE-A1D5-BE5078E5AEF4}"/>
              </a:ext>
            </a:extLst>
          </p:cNvPr>
          <p:cNvSpPr>
            <a:spLocks noGrp="1"/>
          </p:cNvSpPr>
          <p:nvPr>
            <p:ph type="title"/>
          </p:nvPr>
        </p:nvSpPr>
        <p:spPr/>
        <p:txBody>
          <a:bodyPr/>
          <a:lstStyle/>
          <a:p>
            <a:r>
              <a:rPr lang="en-US" dirty="0"/>
              <a:t>Noise in Thresholding</a:t>
            </a:r>
          </a:p>
        </p:txBody>
      </p:sp>
      <p:sp>
        <p:nvSpPr>
          <p:cNvPr id="3" name="Content Placeholder 2">
            <a:extLst>
              <a:ext uri="{FF2B5EF4-FFF2-40B4-BE49-F238E27FC236}">
                <a16:creationId xmlns:a16="http://schemas.microsoft.com/office/drawing/2014/main" id="{E542A579-1E70-2103-1751-6A6F5D418F6C}"/>
              </a:ext>
            </a:extLst>
          </p:cNvPr>
          <p:cNvSpPr>
            <a:spLocks noGrp="1"/>
          </p:cNvSpPr>
          <p:nvPr>
            <p:ph idx="1"/>
          </p:nvPr>
        </p:nvSpPr>
        <p:spPr>
          <a:xfrm>
            <a:off x="457200" y="1066800"/>
            <a:ext cx="8229600" cy="5099049"/>
          </a:xfrm>
        </p:spPr>
        <p:txBody>
          <a:bodyPr/>
          <a:lstStyle/>
          <a:p>
            <a:pPr>
              <a:spcBef>
                <a:spcPts val="1200"/>
              </a:spcBef>
            </a:pPr>
            <a:r>
              <a:rPr lang="en-US" sz="2400" dirty="0"/>
              <a:t>Difficulty in determining the threshold due to noise</a:t>
            </a:r>
            <a:endParaRPr lang="en-US" sz="2000" dirty="0"/>
          </a:p>
        </p:txBody>
      </p:sp>
      <p:sp>
        <p:nvSpPr>
          <p:cNvPr id="9" name="TextBox 8">
            <a:extLst>
              <a:ext uri="{FF2B5EF4-FFF2-40B4-BE49-F238E27FC236}">
                <a16:creationId xmlns:a16="http://schemas.microsoft.com/office/drawing/2014/main" id="{D06C4813-62A4-F037-2D53-BFBD8F6D9494}"/>
              </a:ext>
            </a:extLst>
          </p:cNvPr>
          <p:cNvSpPr txBox="1"/>
          <p:nvPr/>
        </p:nvSpPr>
        <p:spPr>
          <a:xfrm>
            <a:off x="0" y="6010870"/>
            <a:ext cx="9220200" cy="923330"/>
          </a:xfrm>
          <a:prstGeom prst="rect">
            <a:avLst/>
          </a:prstGeom>
          <a:noFill/>
        </p:spPr>
        <p:txBody>
          <a:bodyPr wrap="square">
            <a:spAutoFit/>
          </a:bodyPr>
          <a:lstStyle/>
          <a:p>
            <a:pPr algn="ctr"/>
            <a:r>
              <a:rPr lang="en-US" sz="1800" dirty="0">
                <a:solidFill>
                  <a:srgbClr val="7030A0"/>
                </a:solidFill>
                <a:latin typeface="+mj-lt"/>
              </a:rPr>
              <a:t>(a) Noiseless 8-bit image. (b) Image with additive Gaussian noise of mean 0 and standard deviation of 10 intensity levels. (c) Image with additive Gaussian noise of mean 0 and standard deviation of 50 intensity levels. (d) through (f) Corresponding histograms.</a:t>
            </a:r>
          </a:p>
        </p:txBody>
      </p:sp>
      <p:pic>
        <p:nvPicPr>
          <p:cNvPr id="6" name="Picture 5">
            <a:extLst>
              <a:ext uri="{FF2B5EF4-FFF2-40B4-BE49-F238E27FC236}">
                <a16:creationId xmlns:a16="http://schemas.microsoft.com/office/drawing/2014/main" id="{BA859954-6BA8-3A06-8FAC-416DEF3E8CC5}"/>
              </a:ext>
            </a:extLst>
          </p:cNvPr>
          <p:cNvPicPr>
            <a:picLocks noChangeAspect="1"/>
          </p:cNvPicPr>
          <p:nvPr/>
        </p:nvPicPr>
        <p:blipFill>
          <a:blip r:embed="rId2"/>
          <a:stretch>
            <a:fillRect/>
          </a:stretch>
        </p:blipFill>
        <p:spPr>
          <a:xfrm>
            <a:off x="914400" y="1816423"/>
            <a:ext cx="7584829" cy="4059677"/>
          </a:xfrm>
          <a:prstGeom prst="rect">
            <a:avLst/>
          </a:prstGeom>
        </p:spPr>
      </p:pic>
      <p:pic>
        <p:nvPicPr>
          <p:cNvPr id="10" name="Picture 9">
            <a:extLst>
              <a:ext uri="{FF2B5EF4-FFF2-40B4-BE49-F238E27FC236}">
                <a16:creationId xmlns:a16="http://schemas.microsoft.com/office/drawing/2014/main" id="{28CEA1DA-C7C4-83F8-BC42-165AEE58FA53}"/>
              </a:ext>
            </a:extLst>
          </p:cNvPr>
          <p:cNvPicPr>
            <a:picLocks noChangeAspect="1"/>
          </p:cNvPicPr>
          <p:nvPr/>
        </p:nvPicPr>
        <p:blipFill>
          <a:blip r:embed="rId3"/>
          <a:stretch>
            <a:fillRect/>
          </a:stretch>
        </p:blipFill>
        <p:spPr>
          <a:xfrm>
            <a:off x="180975" y="1885950"/>
            <a:ext cx="581025" cy="400050"/>
          </a:xfrm>
          <a:prstGeom prst="rect">
            <a:avLst/>
          </a:prstGeom>
        </p:spPr>
      </p:pic>
    </p:spTree>
    <p:extLst>
      <p:ext uri="{BB962C8B-B14F-4D97-AF65-F5344CB8AC3E}">
        <p14:creationId xmlns:p14="http://schemas.microsoft.com/office/powerpoint/2010/main" val="15359531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C5D62-0ADF-57FE-A1D5-BE5078E5AEF4}"/>
              </a:ext>
            </a:extLst>
          </p:cNvPr>
          <p:cNvSpPr>
            <a:spLocks noGrp="1"/>
          </p:cNvSpPr>
          <p:nvPr>
            <p:ph type="title"/>
          </p:nvPr>
        </p:nvSpPr>
        <p:spPr/>
        <p:txBody>
          <a:bodyPr/>
          <a:lstStyle/>
          <a:p>
            <a:r>
              <a:rPr lang="en-US" dirty="0"/>
              <a:t>Illumination in Thresholding</a:t>
            </a:r>
          </a:p>
        </p:txBody>
      </p:sp>
      <p:sp>
        <p:nvSpPr>
          <p:cNvPr id="3" name="Content Placeholder 2">
            <a:extLst>
              <a:ext uri="{FF2B5EF4-FFF2-40B4-BE49-F238E27FC236}">
                <a16:creationId xmlns:a16="http://schemas.microsoft.com/office/drawing/2014/main" id="{E542A579-1E70-2103-1751-6A6F5D418F6C}"/>
              </a:ext>
            </a:extLst>
          </p:cNvPr>
          <p:cNvSpPr>
            <a:spLocks noGrp="1"/>
          </p:cNvSpPr>
          <p:nvPr>
            <p:ph idx="1"/>
          </p:nvPr>
        </p:nvSpPr>
        <p:spPr>
          <a:xfrm>
            <a:off x="457200" y="978115"/>
            <a:ext cx="8229600" cy="5187734"/>
          </a:xfrm>
        </p:spPr>
        <p:txBody>
          <a:bodyPr/>
          <a:lstStyle/>
          <a:p>
            <a:pPr>
              <a:spcBef>
                <a:spcPts val="1200"/>
              </a:spcBef>
            </a:pPr>
            <a:r>
              <a:rPr lang="en-US" sz="2400" dirty="0"/>
              <a:t>Difficulty in determining the threshold due to non-uniform illumination</a:t>
            </a:r>
            <a:endParaRPr lang="en-US" sz="2000" dirty="0"/>
          </a:p>
        </p:txBody>
      </p:sp>
      <p:sp>
        <p:nvSpPr>
          <p:cNvPr id="9" name="TextBox 8">
            <a:extLst>
              <a:ext uri="{FF2B5EF4-FFF2-40B4-BE49-F238E27FC236}">
                <a16:creationId xmlns:a16="http://schemas.microsoft.com/office/drawing/2014/main" id="{D06C4813-62A4-F037-2D53-BFBD8F6D9494}"/>
              </a:ext>
            </a:extLst>
          </p:cNvPr>
          <p:cNvSpPr txBox="1"/>
          <p:nvPr/>
        </p:nvSpPr>
        <p:spPr>
          <a:xfrm>
            <a:off x="457200" y="6135469"/>
            <a:ext cx="8229600" cy="646331"/>
          </a:xfrm>
          <a:prstGeom prst="rect">
            <a:avLst/>
          </a:prstGeom>
          <a:noFill/>
        </p:spPr>
        <p:txBody>
          <a:bodyPr wrap="square">
            <a:spAutoFit/>
          </a:bodyPr>
          <a:lstStyle/>
          <a:p>
            <a:pPr algn="ctr"/>
            <a:r>
              <a:rPr lang="en-US" sz="1800" dirty="0">
                <a:solidFill>
                  <a:srgbClr val="7030A0"/>
                </a:solidFill>
                <a:latin typeface="+mj-lt"/>
              </a:rPr>
              <a:t>(a) Noisy image. (b) Intensity ramp in the range [0.2, 0.6]. (c) Product of (a) and (b). (d) through (f) Corresponding histograms.</a:t>
            </a:r>
          </a:p>
        </p:txBody>
      </p:sp>
      <p:pic>
        <p:nvPicPr>
          <p:cNvPr id="10" name="Picture 9">
            <a:extLst>
              <a:ext uri="{FF2B5EF4-FFF2-40B4-BE49-F238E27FC236}">
                <a16:creationId xmlns:a16="http://schemas.microsoft.com/office/drawing/2014/main" id="{28CEA1DA-C7C4-83F8-BC42-165AEE58FA53}"/>
              </a:ext>
            </a:extLst>
          </p:cNvPr>
          <p:cNvPicPr>
            <a:picLocks noChangeAspect="1"/>
          </p:cNvPicPr>
          <p:nvPr/>
        </p:nvPicPr>
        <p:blipFill>
          <a:blip r:embed="rId2"/>
          <a:stretch>
            <a:fillRect/>
          </a:stretch>
        </p:blipFill>
        <p:spPr>
          <a:xfrm>
            <a:off x="180975" y="1885950"/>
            <a:ext cx="581025" cy="400050"/>
          </a:xfrm>
          <a:prstGeom prst="rect">
            <a:avLst/>
          </a:prstGeom>
        </p:spPr>
      </p:pic>
      <p:pic>
        <p:nvPicPr>
          <p:cNvPr id="5" name="Picture 4">
            <a:extLst>
              <a:ext uri="{FF2B5EF4-FFF2-40B4-BE49-F238E27FC236}">
                <a16:creationId xmlns:a16="http://schemas.microsoft.com/office/drawing/2014/main" id="{8FE3304B-5FDF-3B0B-1233-4C49E1F4D0DD}"/>
              </a:ext>
            </a:extLst>
          </p:cNvPr>
          <p:cNvPicPr>
            <a:picLocks noChangeAspect="1"/>
          </p:cNvPicPr>
          <p:nvPr/>
        </p:nvPicPr>
        <p:blipFill>
          <a:blip r:embed="rId3"/>
          <a:stretch>
            <a:fillRect/>
          </a:stretch>
        </p:blipFill>
        <p:spPr>
          <a:xfrm>
            <a:off x="914399" y="1940486"/>
            <a:ext cx="7467602" cy="4003114"/>
          </a:xfrm>
          <a:prstGeom prst="rect">
            <a:avLst/>
          </a:prstGeom>
        </p:spPr>
      </p:pic>
    </p:spTree>
    <p:extLst>
      <p:ext uri="{BB962C8B-B14F-4D97-AF65-F5344CB8AC3E}">
        <p14:creationId xmlns:p14="http://schemas.microsoft.com/office/powerpoint/2010/main" val="38635935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32225E-CAB3-286C-D10B-D7FB27A65DC3}"/>
              </a:ext>
            </a:extLst>
          </p:cNvPr>
          <p:cNvSpPr>
            <a:spLocks noGrp="1"/>
          </p:cNvSpPr>
          <p:nvPr>
            <p:ph type="title"/>
          </p:nvPr>
        </p:nvSpPr>
        <p:spPr/>
        <p:txBody>
          <a:bodyPr/>
          <a:lstStyle/>
          <a:p>
            <a:r>
              <a:rPr lang="en-US" dirty="0"/>
              <a:t>Basic Global Thresholding</a:t>
            </a:r>
          </a:p>
        </p:txBody>
      </p:sp>
      <p:sp>
        <p:nvSpPr>
          <p:cNvPr id="5" name="Content Placeholder 4">
            <a:extLst>
              <a:ext uri="{FF2B5EF4-FFF2-40B4-BE49-F238E27FC236}">
                <a16:creationId xmlns:a16="http://schemas.microsoft.com/office/drawing/2014/main" id="{0850BCD3-20E1-9D26-564F-FCFE7AF89770}"/>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F4A67348-FF79-5226-B752-559FADF92FDC}"/>
              </a:ext>
            </a:extLst>
          </p:cNvPr>
          <p:cNvPicPr>
            <a:picLocks noChangeAspect="1"/>
          </p:cNvPicPr>
          <p:nvPr/>
        </p:nvPicPr>
        <p:blipFill>
          <a:blip r:embed="rId2"/>
          <a:stretch>
            <a:fillRect/>
          </a:stretch>
        </p:blipFill>
        <p:spPr>
          <a:xfrm>
            <a:off x="0" y="1598573"/>
            <a:ext cx="9144000" cy="3660854"/>
          </a:xfrm>
          <a:prstGeom prst="rect">
            <a:avLst/>
          </a:prstGeom>
        </p:spPr>
      </p:pic>
      <p:sp>
        <p:nvSpPr>
          <p:cNvPr id="8" name="TextBox 7">
            <a:extLst>
              <a:ext uri="{FF2B5EF4-FFF2-40B4-BE49-F238E27FC236}">
                <a16:creationId xmlns:a16="http://schemas.microsoft.com/office/drawing/2014/main" id="{A6204D64-E9F6-6A72-A0A4-EB77086D138F}"/>
              </a:ext>
            </a:extLst>
          </p:cNvPr>
          <p:cNvSpPr txBox="1"/>
          <p:nvPr/>
        </p:nvSpPr>
        <p:spPr>
          <a:xfrm>
            <a:off x="3624463" y="5457963"/>
            <a:ext cx="1895071" cy="707886"/>
          </a:xfrm>
          <a:prstGeom prst="rect">
            <a:avLst/>
          </a:prstGeom>
          <a:noFill/>
        </p:spPr>
        <p:txBody>
          <a:bodyPr wrap="none" rtlCol="0">
            <a:spAutoFit/>
          </a:bodyPr>
          <a:lstStyle/>
          <a:p>
            <a:r>
              <a:rPr lang="en-US" dirty="0">
                <a:solidFill>
                  <a:srgbClr val="00B0F0"/>
                </a:solidFill>
              </a:rPr>
              <a:t>T = 125</a:t>
            </a:r>
          </a:p>
        </p:txBody>
      </p:sp>
    </p:spTree>
    <p:extLst>
      <p:ext uri="{BB962C8B-B14F-4D97-AF65-F5344CB8AC3E}">
        <p14:creationId xmlns:p14="http://schemas.microsoft.com/office/powerpoint/2010/main" val="7134857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54942-DAC2-2DDA-F5F6-E69F81DB81D0}"/>
              </a:ext>
            </a:extLst>
          </p:cNvPr>
          <p:cNvSpPr>
            <a:spLocks noGrp="1"/>
          </p:cNvSpPr>
          <p:nvPr>
            <p:ph type="title"/>
          </p:nvPr>
        </p:nvSpPr>
        <p:spPr/>
        <p:txBody>
          <a:bodyPr/>
          <a:lstStyle/>
          <a:p>
            <a:endParaRPr lang="en-US"/>
          </a:p>
        </p:txBody>
      </p:sp>
      <p:sp>
        <p:nvSpPr>
          <p:cNvPr id="21507" name="Rectangle 3">
            <a:extLst>
              <a:ext uri="{FF2B5EF4-FFF2-40B4-BE49-F238E27FC236}">
                <a16:creationId xmlns:a16="http://schemas.microsoft.com/office/drawing/2014/main" id="{1C425ECD-5852-03E6-FD65-F9EC899FC241}"/>
              </a:ext>
            </a:extLst>
          </p:cNvPr>
          <p:cNvSpPr>
            <a:spLocks noGrp="1" noChangeArrowheads="1"/>
          </p:cNvSpPr>
          <p:nvPr>
            <p:ph idx="1"/>
          </p:nvPr>
        </p:nvSpPr>
        <p:spPr/>
        <p:txBody>
          <a:bodyPr/>
          <a:lstStyle/>
          <a:p>
            <a:pPr algn="ctr">
              <a:buFontTx/>
              <a:buNone/>
            </a:pPr>
            <a:r>
              <a:rPr lang="en-US" altLang="en-US" dirty="0">
                <a:solidFill>
                  <a:srgbClr val="00B0F0"/>
                </a:solidFill>
              </a:rPr>
              <a:t>	</a:t>
            </a:r>
          </a:p>
          <a:p>
            <a:pPr algn="ctr">
              <a:buFontTx/>
              <a:buNone/>
            </a:pPr>
            <a:endParaRPr lang="en-US" altLang="en-US" dirty="0">
              <a:solidFill>
                <a:srgbClr val="00B0F0"/>
              </a:solidFill>
            </a:endParaRPr>
          </a:p>
          <a:p>
            <a:pPr algn="ctr">
              <a:buFontTx/>
              <a:buNone/>
            </a:pPr>
            <a:endParaRPr lang="en-US" altLang="en-US" dirty="0">
              <a:solidFill>
                <a:srgbClr val="00B0F0"/>
              </a:solidFill>
            </a:endParaRPr>
          </a:p>
          <a:p>
            <a:pPr algn="ctr">
              <a:buFontTx/>
              <a:buNone/>
            </a:pPr>
            <a:r>
              <a:rPr lang="en-US" altLang="en-US" sz="4000" dirty="0">
                <a:solidFill>
                  <a:srgbClr val="00B0F0"/>
                </a:solidFill>
              </a:rPr>
              <a:t>Otsu’s Method</a:t>
            </a:r>
          </a:p>
        </p:txBody>
      </p:sp>
    </p:spTree>
    <p:extLst>
      <p:ext uri="{BB962C8B-B14F-4D97-AF65-F5344CB8AC3E}">
        <p14:creationId xmlns:p14="http://schemas.microsoft.com/office/powerpoint/2010/main" val="36765297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8E8BB-0544-E4BC-FBBA-984DCDDC3AF6}"/>
              </a:ext>
            </a:extLst>
          </p:cNvPr>
          <p:cNvSpPr>
            <a:spLocks noGrp="1"/>
          </p:cNvSpPr>
          <p:nvPr>
            <p:ph type="title"/>
          </p:nvPr>
        </p:nvSpPr>
        <p:spPr/>
        <p:txBody>
          <a:bodyPr/>
          <a:lstStyle/>
          <a:p>
            <a:r>
              <a:rPr lang="en-US" dirty="0"/>
              <a:t>Otsu’s Method</a:t>
            </a:r>
          </a:p>
        </p:txBody>
      </p:sp>
      <p:sp>
        <p:nvSpPr>
          <p:cNvPr id="3" name="Content Placeholder 2">
            <a:extLst>
              <a:ext uri="{FF2B5EF4-FFF2-40B4-BE49-F238E27FC236}">
                <a16:creationId xmlns:a16="http://schemas.microsoft.com/office/drawing/2014/main" id="{D9C67270-4A02-B366-56FE-CE7B17E87CE4}"/>
              </a:ext>
            </a:extLst>
          </p:cNvPr>
          <p:cNvSpPr>
            <a:spLocks noGrp="1"/>
          </p:cNvSpPr>
          <p:nvPr>
            <p:ph idx="1"/>
          </p:nvPr>
        </p:nvSpPr>
        <p:spPr/>
        <p:txBody>
          <a:bodyPr/>
          <a:lstStyle/>
          <a:p>
            <a:pPr>
              <a:spcBef>
                <a:spcPts val="400"/>
              </a:spcBef>
            </a:pPr>
            <a:r>
              <a:rPr lang="en-US" sz="2800" dirty="0"/>
              <a:t>Based on statistical decision theory.</a:t>
            </a:r>
          </a:p>
          <a:p>
            <a:pPr>
              <a:spcBef>
                <a:spcPts val="400"/>
              </a:spcBef>
            </a:pPr>
            <a:r>
              <a:rPr lang="en-US" sz="2800" dirty="0"/>
              <a:t>Minimization of the average error of assignment of pixels to two (or more) classes.</a:t>
            </a:r>
          </a:p>
          <a:p>
            <a:pPr>
              <a:spcBef>
                <a:spcPts val="400"/>
              </a:spcBef>
            </a:pPr>
            <a:r>
              <a:rPr lang="en-US" sz="2800" dirty="0"/>
              <a:t>Bayes decision rule may have a nice closed form solution to this problem provided</a:t>
            </a:r>
          </a:p>
          <a:p>
            <a:pPr lvl="1">
              <a:spcBef>
                <a:spcPts val="400"/>
              </a:spcBef>
            </a:pPr>
            <a:r>
              <a:rPr lang="en-US" sz="2400" dirty="0"/>
              <a:t>The pdf of each class.</a:t>
            </a:r>
          </a:p>
          <a:p>
            <a:pPr lvl="1">
              <a:spcBef>
                <a:spcPts val="400"/>
              </a:spcBef>
            </a:pPr>
            <a:r>
              <a:rPr lang="en-US" sz="2400" dirty="0"/>
              <a:t>The probability of class occurrence.</a:t>
            </a:r>
          </a:p>
          <a:p>
            <a:pPr>
              <a:spcBef>
                <a:spcPts val="400"/>
              </a:spcBef>
            </a:pPr>
            <a:r>
              <a:rPr lang="en-US" sz="2800" dirty="0"/>
              <a:t>Pdf estimation is not trivial and assumptions are made (Gaussian pdfs).</a:t>
            </a:r>
          </a:p>
          <a:p>
            <a:pPr>
              <a:spcBef>
                <a:spcPts val="400"/>
              </a:spcBef>
            </a:pPr>
            <a:r>
              <a:rPr lang="en-US" sz="2800" dirty="0"/>
              <a:t>Otsu (1979) proposed an attractive alternative maximizing the between-class variance.</a:t>
            </a:r>
          </a:p>
          <a:p>
            <a:pPr lvl="1">
              <a:spcBef>
                <a:spcPts val="400"/>
              </a:spcBef>
            </a:pPr>
            <a:r>
              <a:rPr lang="en-US" sz="2400" dirty="0"/>
              <a:t>Only the histogram of the image is used.</a:t>
            </a:r>
          </a:p>
        </p:txBody>
      </p:sp>
    </p:spTree>
    <p:extLst>
      <p:ext uri="{BB962C8B-B14F-4D97-AF65-F5344CB8AC3E}">
        <p14:creationId xmlns:p14="http://schemas.microsoft.com/office/powerpoint/2010/main" val="16516641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8E8BB-0544-E4BC-FBBA-984DCDDC3AF6}"/>
              </a:ext>
            </a:extLst>
          </p:cNvPr>
          <p:cNvSpPr>
            <a:spLocks noGrp="1"/>
          </p:cNvSpPr>
          <p:nvPr>
            <p:ph type="title"/>
          </p:nvPr>
        </p:nvSpPr>
        <p:spPr/>
        <p:txBody>
          <a:bodyPr/>
          <a:lstStyle/>
          <a:p>
            <a:r>
              <a:rPr lang="en-US" dirty="0"/>
              <a:t>Otsu’s Method</a:t>
            </a:r>
          </a:p>
        </p:txBody>
      </p:sp>
      <p:sp>
        <p:nvSpPr>
          <p:cNvPr id="3" name="Content Placeholder 2">
            <a:extLst>
              <a:ext uri="{FF2B5EF4-FFF2-40B4-BE49-F238E27FC236}">
                <a16:creationId xmlns:a16="http://schemas.microsoft.com/office/drawing/2014/main" id="{D9C67270-4A02-B366-56FE-CE7B17E87CE4}"/>
              </a:ext>
            </a:extLst>
          </p:cNvPr>
          <p:cNvSpPr>
            <a:spLocks noGrp="1"/>
          </p:cNvSpPr>
          <p:nvPr>
            <p:ph idx="1"/>
          </p:nvPr>
        </p:nvSpPr>
        <p:spPr>
          <a:xfrm>
            <a:off x="533400" y="731838"/>
            <a:ext cx="8534400" cy="5434011"/>
          </a:xfrm>
        </p:spPr>
        <p:txBody>
          <a:bodyPr/>
          <a:lstStyle/>
          <a:p>
            <a:pPr marL="360363" indent="-360363">
              <a:spcBef>
                <a:spcPts val="1800"/>
              </a:spcBef>
              <a:buNone/>
            </a:pPr>
            <a:r>
              <a:rPr lang="en-US" sz="2400" dirty="0"/>
              <a:t>1. Compute the normalized histogram of the input image: </a:t>
            </a:r>
            <a:r>
              <a:rPr lang="nn-NO" sz="2400" dirty="0"/>
              <a:t>p</a:t>
            </a:r>
            <a:r>
              <a:rPr lang="nn-NO" sz="2400" baseline="-25000" dirty="0"/>
              <a:t>i</a:t>
            </a:r>
            <a:r>
              <a:rPr lang="nn-NO" sz="2400" dirty="0"/>
              <a:t>=n</a:t>
            </a:r>
            <a:r>
              <a:rPr lang="nn-NO" sz="2400" baseline="-25000" dirty="0"/>
              <a:t>i</a:t>
            </a:r>
            <a:r>
              <a:rPr lang="nn-NO" sz="2400" dirty="0"/>
              <a:t>/MN (i=0,1,…, L-1) where M, N are the image size.</a:t>
            </a:r>
            <a:endParaRPr lang="en-US" sz="2400" dirty="0"/>
          </a:p>
          <a:p>
            <a:pPr marL="360363" indent="-360363">
              <a:spcBef>
                <a:spcPts val="1800"/>
              </a:spcBef>
              <a:buNone/>
            </a:pPr>
            <a:r>
              <a:rPr lang="en-US" sz="2400" dirty="0"/>
              <a:t>2. Compute the cumulative sums:</a:t>
            </a:r>
          </a:p>
          <a:p>
            <a:pPr marL="360363" indent="-360363">
              <a:spcBef>
                <a:spcPts val="1800"/>
              </a:spcBef>
              <a:buNone/>
            </a:pPr>
            <a:r>
              <a:rPr lang="en-US" sz="2400" dirty="0"/>
              <a:t>3. Compute the cumulative means:</a:t>
            </a:r>
          </a:p>
          <a:p>
            <a:pPr marL="360363" indent="-360363">
              <a:spcBef>
                <a:spcPts val="1800"/>
              </a:spcBef>
              <a:buNone/>
            </a:pPr>
            <a:r>
              <a:rPr lang="en-US" sz="2400" dirty="0"/>
              <a:t>4. Compute the global mean:</a:t>
            </a:r>
          </a:p>
          <a:p>
            <a:pPr marL="360363" indent="-360363">
              <a:spcBef>
                <a:spcPts val="1800"/>
              </a:spcBef>
              <a:buNone/>
            </a:pPr>
            <a:r>
              <a:rPr lang="en-US" sz="2400" dirty="0"/>
              <a:t>5. Compute the between-class variance term:</a:t>
            </a:r>
          </a:p>
          <a:p>
            <a:pPr marL="360363" indent="-360363">
              <a:spcBef>
                <a:spcPts val="1800"/>
              </a:spcBef>
              <a:buNone/>
            </a:pPr>
            <a:endParaRPr lang="en-US" sz="2400" dirty="0"/>
          </a:p>
          <a:p>
            <a:pPr>
              <a:spcBef>
                <a:spcPts val="1800"/>
              </a:spcBef>
            </a:pPr>
            <a:r>
              <a:rPr lang="en-US" sz="2400" dirty="0"/>
              <a:t>Obtain the Otsu threshold k*, as the value of k for            which          is maximum. If the maximum is not unique, obtain k* by averaging the values of k corresponding to the various maxima detected.</a:t>
            </a:r>
          </a:p>
        </p:txBody>
      </p:sp>
      <p:graphicFrame>
        <p:nvGraphicFramePr>
          <p:cNvPr id="8" name="Object 4">
            <a:extLst>
              <a:ext uri="{FF2B5EF4-FFF2-40B4-BE49-F238E27FC236}">
                <a16:creationId xmlns:a16="http://schemas.microsoft.com/office/drawing/2014/main" id="{0A2755CF-8FBE-F8D7-002B-DE3BEF863D5A}"/>
              </a:ext>
            </a:extLst>
          </p:cNvPr>
          <p:cNvGraphicFramePr>
            <a:graphicFrameLocks noChangeAspect="1"/>
          </p:cNvGraphicFramePr>
          <p:nvPr>
            <p:extLst>
              <p:ext uri="{D42A27DB-BD31-4B8C-83A1-F6EECF244321}">
                <p14:modId xmlns:p14="http://schemas.microsoft.com/office/powerpoint/2010/main" val="3232510723"/>
              </p:ext>
            </p:extLst>
          </p:nvPr>
        </p:nvGraphicFramePr>
        <p:xfrm>
          <a:off x="5289550" y="1600200"/>
          <a:ext cx="1323975" cy="685800"/>
        </p:xfrm>
        <a:graphic>
          <a:graphicData uri="http://schemas.openxmlformats.org/presentationml/2006/ole">
            <mc:AlternateContent xmlns:mc="http://schemas.openxmlformats.org/markup-compatibility/2006">
              <mc:Choice xmlns:v="urn:schemas-microsoft-com:vml" Requires="v">
                <p:oleObj name="Equation" r:id="rId2" imgW="825500" imgH="431800" progId="Equation.3">
                  <p:embed/>
                </p:oleObj>
              </mc:Choice>
              <mc:Fallback>
                <p:oleObj name="Equation" r:id="rId2" imgW="825500" imgH="431800" progId="Equation.3">
                  <p:embed/>
                  <p:pic>
                    <p:nvPicPr>
                      <p:cNvPr id="94214"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9550" y="1600200"/>
                        <a:ext cx="13239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Lst>
                    </p:spPr>
                  </p:pic>
                </p:oleObj>
              </mc:Fallback>
            </mc:AlternateContent>
          </a:graphicData>
        </a:graphic>
      </p:graphicFrame>
      <p:graphicFrame>
        <p:nvGraphicFramePr>
          <p:cNvPr id="9" name="Object 6">
            <a:extLst>
              <a:ext uri="{FF2B5EF4-FFF2-40B4-BE49-F238E27FC236}">
                <a16:creationId xmlns:a16="http://schemas.microsoft.com/office/drawing/2014/main" id="{8D0C277A-95E0-EA19-8500-2157EA34C47D}"/>
              </a:ext>
            </a:extLst>
          </p:cNvPr>
          <p:cNvGraphicFramePr>
            <a:graphicFrameLocks noChangeAspect="1"/>
          </p:cNvGraphicFramePr>
          <p:nvPr>
            <p:extLst>
              <p:ext uri="{D42A27DB-BD31-4B8C-83A1-F6EECF244321}">
                <p14:modId xmlns:p14="http://schemas.microsoft.com/office/powerpoint/2010/main" val="3294882977"/>
              </p:ext>
            </p:extLst>
          </p:nvPr>
        </p:nvGraphicFramePr>
        <p:xfrm>
          <a:off x="5601999" y="2147094"/>
          <a:ext cx="1597025" cy="771525"/>
        </p:xfrm>
        <a:graphic>
          <a:graphicData uri="http://schemas.openxmlformats.org/presentationml/2006/ole">
            <mc:AlternateContent xmlns:mc="http://schemas.openxmlformats.org/markup-compatibility/2006">
              <mc:Choice xmlns:v="urn:schemas-microsoft-com:vml" Requires="v">
                <p:oleObj name="Equation" r:id="rId4" imgW="888614" imgH="431613" progId="Equation.3">
                  <p:embed/>
                </p:oleObj>
              </mc:Choice>
              <mc:Fallback>
                <p:oleObj name="Equation" r:id="rId4" imgW="888614" imgH="431613" progId="Equation.3">
                  <p:embed/>
                  <p:pic>
                    <p:nvPicPr>
                      <p:cNvPr id="94216"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1999" y="2147094"/>
                        <a:ext cx="1597025"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8">
            <a:extLst>
              <a:ext uri="{FF2B5EF4-FFF2-40B4-BE49-F238E27FC236}">
                <a16:creationId xmlns:a16="http://schemas.microsoft.com/office/drawing/2014/main" id="{A185FC2D-0138-0E4E-E2C1-1700CA0E82C4}"/>
              </a:ext>
            </a:extLst>
          </p:cNvPr>
          <p:cNvGraphicFramePr>
            <a:graphicFrameLocks noChangeAspect="1"/>
          </p:cNvGraphicFramePr>
          <p:nvPr>
            <p:extLst>
              <p:ext uri="{D42A27DB-BD31-4B8C-83A1-F6EECF244321}">
                <p14:modId xmlns:p14="http://schemas.microsoft.com/office/powerpoint/2010/main" val="3700221668"/>
              </p:ext>
            </p:extLst>
          </p:nvPr>
        </p:nvGraphicFramePr>
        <p:xfrm>
          <a:off x="4587875" y="2724295"/>
          <a:ext cx="1403350" cy="762000"/>
        </p:xfrm>
        <a:graphic>
          <a:graphicData uri="http://schemas.openxmlformats.org/presentationml/2006/ole">
            <mc:AlternateContent xmlns:mc="http://schemas.openxmlformats.org/markup-compatibility/2006">
              <mc:Choice xmlns:v="urn:schemas-microsoft-com:vml" Requires="v">
                <p:oleObj name="Equation" r:id="rId6" imgW="787400" imgH="431800" progId="Equation.3">
                  <p:embed/>
                </p:oleObj>
              </mc:Choice>
              <mc:Fallback>
                <p:oleObj name="Equation" r:id="rId6" imgW="787400" imgH="431800" progId="Equation.3">
                  <p:embed/>
                  <p:pic>
                    <p:nvPicPr>
                      <p:cNvPr id="94218"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87875" y="2724295"/>
                        <a:ext cx="1403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0">
            <a:extLst>
              <a:ext uri="{FF2B5EF4-FFF2-40B4-BE49-F238E27FC236}">
                <a16:creationId xmlns:a16="http://schemas.microsoft.com/office/drawing/2014/main" id="{E92BFE7E-86AB-F09F-66DD-0A2C56BDA9C0}"/>
              </a:ext>
            </a:extLst>
          </p:cNvPr>
          <p:cNvGraphicFramePr>
            <a:graphicFrameLocks noChangeAspect="1"/>
          </p:cNvGraphicFramePr>
          <p:nvPr>
            <p:extLst>
              <p:ext uri="{D42A27DB-BD31-4B8C-83A1-F6EECF244321}">
                <p14:modId xmlns:p14="http://schemas.microsoft.com/office/powerpoint/2010/main" val="2994758107"/>
              </p:ext>
            </p:extLst>
          </p:nvPr>
        </p:nvGraphicFramePr>
        <p:xfrm>
          <a:off x="6824374" y="3486295"/>
          <a:ext cx="749300" cy="407988"/>
        </p:xfrm>
        <a:graphic>
          <a:graphicData uri="http://schemas.openxmlformats.org/presentationml/2006/ole">
            <mc:AlternateContent xmlns:mc="http://schemas.openxmlformats.org/markup-compatibility/2006">
              <mc:Choice xmlns:v="urn:schemas-microsoft-com:vml" Requires="v">
                <p:oleObj name="Equation" r:id="rId8" imgW="419100" imgH="228600" progId="Equation.3">
                  <p:embed/>
                </p:oleObj>
              </mc:Choice>
              <mc:Fallback>
                <p:oleObj name="Equation" r:id="rId8" imgW="419100" imgH="228600" progId="Equation.3">
                  <p:embed/>
                  <p:pic>
                    <p:nvPicPr>
                      <p:cNvPr id="9422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24374" y="3486295"/>
                        <a:ext cx="74930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2">
            <a:extLst>
              <a:ext uri="{FF2B5EF4-FFF2-40B4-BE49-F238E27FC236}">
                <a16:creationId xmlns:a16="http://schemas.microsoft.com/office/drawing/2014/main" id="{8E0CD2BD-F5FD-7481-7377-6354C67E2C49}"/>
              </a:ext>
            </a:extLst>
          </p:cNvPr>
          <p:cNvGraphicFramePr>
            <a:graphicFrameLocks noChangeAspect="1"/>
          </p:cNvGraphicFramePr>
          <p:nvPr>
            <p:extLst>
              <p:ext uri="{D42A27DB-BD31-4B8C-83A1-F6EECF244321}">
                <p14:modId xmlns:p14="http://schemas.microsoft.com/office/powerpoint/2010/main" val="3036665611"/>
              </p:ext>
            </p:extLst>
          </p:nvPr>
        </p:nvGraphicFramePr>
        <p:xfrm>
          <a:off x="2908012" y="3960812"/>
          <a:ext cx="2693987" cy="746125"/>
        </p:xfrm>
        <a:graphic>
          <a:graphicData uri="http://schemas.openxmlformats.org/presentationml/2006/ole">
            <mc:AlternateContent xmlns:mc="http://schemas.openxmlformats.org/markup-compatibility/2006">
              <mc:Choice xmlns:v="urn:schemas-microsoft-com:vml" Requires="v">
                <p:oleObj name="Equation" r:id="rId10" imgW="1689100" imgH="469900" progId="Equation.3">
                  <p:embed/>
                </p:oleObj>
              </mc:Choice>
              <mc:Fallback>
                <p:oleObj name="Equation" r:id="rId10" imgW="1689100" imgH="469900" progId="Equation.3">
                  <p:embed/>
                  <p:pic>
                    <p:nvPicPr>
                      <p:cNvPr id="94222"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08012" y="3960812"/>
                        <a:ext cx="2693987"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12">
            <a:extLst>
              <a:ext uri="{FF2B5EF4-FFF2-40B4-BE49-F238E27FC236}">
                <a16:creationId xmlns:a16="http://schemas.microsoft.com/office/drawing/2014/main" id="{D695A892-4310-224A-1804-F0B03F489CD0}"/>
              </a:ext>
            </a:extLst>
          </p:cNvPr>
          <p:cNvGraphicFramePr>
            <a:graphicFrameLocks noChangeAspect="1"/>
          </p:cNvGraphicFramePr>
          <p:nvPr>
            <p:extLst>
              <p:ext uri="{D42A27DB-BD31-4B8C-83A1-F6EECF244321}">
                <p14:modId xmlns:p14="http://schemas.microsoft.com/office/powerpoint/2010/main" val="3626739197"/>
              </p:ext>
            </p:extLst>
          </p:nvPr>
        </p:nvGraphicFramePr>
        <p:xfrm>
          <a:off x="1828800" y="5056910"/>
          <a:ext cx="749300" cy="407988"/>
        </p:xfrm>
        <a:graphic>
          <a:graphicData uri="http://schemas.openxmlformats.org/presentationml/2006/ole">
            <mc:AlternateContent xmlns:mc="http://schemas.openxmlformats.org/markup-compatibility/2006">
              <mc:Choice xmlns:v="urn:schemas-microsoft-com:vml" Requires="v">
                <p:oleObj name="Equation" r:id="rId8" imgW="419100" imgH="228600" progId="Equation.3">
                  <p:embed/>
                </p:oleObj>
              </mc:Choice>
              <mc:Fallback>
                <p:oleObj name="Equation" r:id="rId8" imgW="419100" imgH="228600" progId="Equation.3">
                  <p:embed/>
                  <p:pic>
                    <p:nvPicPr>
                      <p:cNvPr id="11" name="Object 10">
                        <a:extLst>
                          <a:ext uri="{FF2B5EF4-FFF2-40B4-BE49-F238E27FC236}">
                            <a16:creationId xmlns:a16="http://schemas.microsoft.com/office/drawing/2014/main" id="{E92BFE7E-86AB-F09F-66DD-0A2C56BDA9C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28800" y="5056910"/>
                        <a:ext cx="74930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92785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BEC4D-B9C1-CC14-64E1-DAE4460C7A9D}"/>
              </a:ext>
            </a:extLst>
          </p:cNvPr>
          <p:cNvSpPr>
            <a:spLocks noGrp="1"/>
          </p:cNvSpPr>
          <p:nvPr>
            <p:ph type="title"/>
          </p:nvPr>
        </p:nvSpPr>
        <p:spPr/>
        <p:txBody>
          <a:bodyPr/>
          <a:lstStyle/>
          <a:p>
            <a:r>
              <a:rPr lang="en-US" dirty="0"/>
              <a:t>Otsu’s Method</a:t>
            </a:r>
          </a:p>
        </p:txBody>
      </p:sp>
      <p:sp>
        <p:nvSpPr>
          <p:cNvPr id="3" name="Content Placeholder 2">
            <a:extLst>
              <a:ext uri="{FF2B5EF4-FFF2-40B4-BE49-F238E27FC236}">
                <a16:creationId xmlns:a16="http://schemas.microsoft.com/office/drawing/2014/main" id="{89AB3194-8E8C-136B-A3A6-F247C48820A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D9D3ABF-347C-F2FE-AC3F-7FD02E86E7AA}"/>
              </a:ext>
            </a:extLst>
          </p:cNvPr>
          <p:cNvPicPr>
            <a:picLocks noChangeAspect="1"/>
          </p:cNvPicPr>
          <p:nvPr/>
        </p:nvPicPr>
        <p:blipFill>
          <a:blip r:embed="rId2"/>
          <a:stretch>
            <a:fillRect/>
          </a:stretch>
        </p:blipFill>
        <p:spPr>
          <a:xfrm>
            <a:off x="76200" y="838200"/>
            <a:ext cx="8996778" cy="5287961"/>
          </a:xfrm>
          <a:prstGeom prst="rect">
            <a:avLst/>
          </a:prstGeom>
        </p:spPr>
      </p:pic>
    </p:spTree>
    <p:extLst>
      <p:ext uri="{BB962C8B-B14F-4D97-AF65-F5344CB8AC3E}">
        <p14:creationId xmlns:p14="http://schemas.microsoft.com/office/powerpoint/2010/main" val="510217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2EFA1412-D466-23D9-521D-8A238EACC22C}"/>
              </a:ext>
            </a:extLst>
          </p:cNvPr>
          <p:cNvSpPr>
            <a:spLocks noGrp="1" noChangeArrowheads="1"/>
          </p:cNvSpPr>
          <p:nvPr>
            <p:ph type="title"/>
          </p:nvPr>
        </p:nvSpPr>
        <p:spPr/>
        <p:txBody>
          <a:bodyPr/>
          <a:lstStyle/>
          <a:p>
            <a:pPr eaLnBrk="1" hangingPunct="1"/>
            <a:r>
              <a:rPr lang="en-US" altLang="en-US" dirty="0"/>
              <a:t>Image Segmentation: Fundamentals</a:t>
            </a:r>
          </a:p>
        </p:txBody>
      </p:sp>
      <p:sp>
        <p:nvSpPr>
          <p:cNvPr id="8195" name="Rectangle 3">
            <a:extLst>
              <a:ext uri="{FF2B5EF4-FFF2-40B4-BE49-F238E27FC236}">
                <a16:creationId xmlns:a16="http://schemas.microsoft.com/office/drawing/2014/main" id="{398425DC-15D6-A64A-6B09-667D436ABB0D}"/>
              </a:ext>
            </a:extLst>
          </p:cNvPr>
          <p:cNvSpPr>
            <a:spLocks noGrp="1" noChangeArrowheads="1"/>
          </p:cNvSpPr>
          <p:nvPr>
            <p:ph idx="1"/>
          </p:nvPr>
        </p:nvSpPr>
        <p:spPr>
          <a:xfrm>
            <a:off x="457200" y="890589"/>
            <a:ext cx="8229600" cy="5434011"/>
          </a:xfrm>
        </p:spPr>
        <p:txBody>
          <a:bodyPr/>
          <a:lstStyle/>
          <a:p>
            <a:pPr eaLnBrk="1" hangingPunct="1">
              <a:spcBef>
                <a:spcPts val="600"/>
              </a:spcBef>
            </a:pPr>
            <a:r>
              <a:rPr lang="en-US" altLang="en-US" sz="2800" dirty="0"/>
              <a:t>Edge information is in general not sufficient.</a:t>
            </a:r>
          </a:p>
        </p:txBody>
      </p:sp>
      <p:pic>
        <p:nvPicPr>
          <p:cNvPr id="4" name="Picture 3">
            <a:extLst>
              <a:ext uri="{FF2B5EF4-FFF2-40B4-BE49-F238E27FC236}">
                <a16:creationId xmlns:a16="http://schemas.microsoft.com/office/drawing/2014/main" id="{7EA04EAB-4E29-1A72-2E11-6CFF574F68C2}"/>
              </a:ext>
            </a:extLst>
          </p:cNvPr>
          <p:cNvPicPr>
            <a:picLocks noChangeAspect="1"/>
          </p:cNvPicPr>
          <p:nvPr/>
        </p:nvPicPr>
        <p:blipFill>
          <a:blip r:embed="rId2"/>
          <a:stretch>
            <a:fillRect/>
          </a:stretch>
        </p:blipFill>
        <p:spPr>
          <a:xfrm>
            <a:off x="2609658" y="1572420"/>
            <a:ext cx="6458142" cy="4286250"/>
          </a:xfrm>
          <a:prstGeom prst="rect">
            <a:avLst/>
          </a:prstGeom>
        </p:spPr>
      </p:pic>
      <p:sp>
        <p:nvSpPr>
          <p:cNvPr id="8" name="TextBox 7">
            <a:extLst>
              <a:ext uri="{FF2B5EF4-FFF2-40B4-BE49-F238E27FC236}">
                <a16:creationId xmlns:a16="http://schemas.microsoft.com/office/drawing/2014/main" id="{E3261893-461C-FBBC-FC90-675896EC01D8}"/>
              </a:ext>
            </a:extLst>
          </p:cNvPr>
          <p:cNvSpPr txBox="1"/>
          <p:nvPr/>
        </p:nvSpPr>
        <p:spPr>
          <a:xfrm>
            <a:off x="228600" y="2293363"/>
            <a:ext cx="2743200" cy="1015663"/>
          </a:xfrm>
          <a:prstGeom prst="rect">
            <a:avLst/>
          </a:prstGeom>
          <a:noFill/>
        </p:spPr>
        <p:txBody>
          <a:bodyPr wrap="square">
            <a:spAutoFit/>
          </a:bodyPr>
          <a:lstStyle/>
          <a:p>
            <a:r>
              <a:rPr lang="en-US" sz="2000" dirty="0">
                <a:solidFill>
                  <a:srgbClr val="00B0F0"/>
                </a:solidFill>
                <a:latin typeface="+mn-lt"/>
              </a:rPr>
              <a:t>Constant intensity</a:t>
            </a:r>
          </a:p>
          <a:p>
            <a:r>
              <a:rPr lang="en-US" sz="2000" dirty="0">
                <a:solidFill>
                  <a:srgbClr val="00B0F0"/>
                </a:solidFill>
                <a:latin typeface="+mn-lt"/>
              </a:rPr>
              <a:t>(edge-based</a:t>
            </a:r>
          </a:p>
          <a:p>
            <a:r>
              <a:rPr lang="en-US" sz="2000" dirty="0">
                <a:solidFill>
                  <a:srgbClr val="00B0F0"/>
                </a:solidFill>
                <a:latin typeface="+mn-lt"/>
              </a:rPr>
              <a:t>segmentation)</a:t>
            </a:r>
          </a:p>
        </p:txBody>
      </p:sp>
      <p:sp>
        <p:nvSpPr>
          <p:cNvPr id="9" name="TextBox 8">
            <a:extLst>
              <a:ext uri="{FF2B5EF4-FFF2-40B4-BE49-F238E27FC236}">
                <a16:creationId xmlns:a16="http://schemas.microsoft.com/office/drawing/2014/main" id="{82D2A22C-966C-3AD9-537B-BB4521CF4C06}"/>
              </a:ext>
            </a:extLst>
          </p:cNvPr>
          <p:cNvSpPr txBox="1"/>
          <p:nvPr/>
        </p:nvSpPr>
        <p:spPr>
          <a:xfrm>
            <a:off x="228600" y="4271289"/>
            <a:ext cx="2362200" cy="1015663"/>
          </a:xfrm>
          <a:prstGeom prst="rect">
            <a:avLst/>
          </a:prstGeom>
          <a:noFill/>
        </p:spPr>
        <p:txBody>
          <a:bodyPr wrap="square">
            <a:spAutoFit/>
          </a:bodyPr>
          <a:lstStyle/>
          <a:p>
            <a:r>
              <a:rPr lang="en-US" sz="2000" dirty="0">
                <a:solidFill>
                  <a:srgbClr val="00B0F0"/>
                </a:solidFill>
                <a:latin typeface="+mn-lt"/>
              </a:rPr>
              <a:t>Textured region</a:t>
            </a:r>
          </a:p>
          <a:p>
            <a:r>
              <a:rPr lang="en-US" sz="2000" dirty="0">
                <a:solidFill>
                  <a:srgbClr val="00B0F0"/>
                </a:solidFill>
                <a:latin typeface="+mn-lt"/>
              </a:rPr>
              <a:t>(region-based</a:t>
            </a:r>
          </a:p>
          <a:p>
            <a:r>
              <a:rPr lang="en-US" sz="2000" dirty="0">
                <a:solidFill>
                  <a:srgbClr val="00B0F0"/>
                </a:solidFill>
                <a:latin typeface="+mn-lt"/>
              </a:rPr>
              <a:t>segmentation)</a:t>
            </a:r>
          </a:p>
        </p:txBody>
      </p:sp>
    </p:spTree>
    <p:extLst>
      <p:ext uri="{BB962C8B-B14F-4D97-AF65-F5344CB8AC3E}">
        <p14:creationId xmlns:p14="http://schemas.microsoft.com/office/powerpoint/2010/main" val="19079084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BEC4D-B9C1-CC14-64E1-DAE4460C7A9D}"/>
              </a:ext>
            </a:extLst>
          </p:cNvPr>
          <p:cNvSpPr>
            <a:spLocks noGrp="1"/>
          </p:cNvSpPr>
          <p:nvPr>
            <p:ph type="title"/>
          </p:nvPr>
        </p:nvSpPr>
        <p:spPr/>
        <p:txBody>
          <a:bodyPr/>
          <a:lstStyle/>
          <a:p>
            <a:r>
              <a:rPr lang="en-US" dirty="0"/>
              <a:t>Otsu’s Method</a:t>
            </a:r>
          </a:p>
        </p:txBody>
      </p:sp>
      <p:sp>
        <p:nvSpPr>
          <p:cNvPr id="3" name="Content Placeholder 2">
            <a:extLst>
              <a:ext uri="{FF2B5EF4-FFF2-40B4-BE49-F238E27FC236}">
                <a16:creationId xmlns:a16="http://schemas.microsoft.com/office/drawing/2014/main" id="{89AB3194-8E8C-136B-A3A6-F247C48820A4}"/>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40EDFC36-0835-FD3A-51C8-0CF6A09C0EF1}"/>
              </a:ext>
            </a:extLst>
          </p:cNvPr>
          <p:cNvPicPr>
            <a:picLocks noChangeAspect="1"/>
          </p:cNvPicPr>
          <p:nvPr/>
        </p:nvPicPr>
        <p:blipFill>
          <a:blip r:embed="rId2"/>
          <a:stretch>
            <a:fillRect/>
          </a:stretch>
        </p:blipFill>
        <p:spPr>
          <a:xfrm>
            <a:off x="703843" y="838200"/>
            <a:ext cx="7895118" cy="5287962"/>
          </a:xfrm>
          <a:prstGeom prst="rect">
            <a:avLst/>
          </a:prstGeom>
        </p:spPr>
      </p:pic>
    </p:spTree>
    <p:extLst>
      <p:ext uri="{BB962C8B-B14F-4D97-AF65-F5344CB8AC3E}">
        <p14:creationId xmlns:p14="http://schemas.microsoft.com/office/powerpoint/2010/main" val="6101350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BEC4D-B9C1-CC14-64E1-DAE4460C7A9D}"/>
              </a:ext>
            </a:extLst>
          </p:cNvPr>
          <p:cNvSpPr>
            <a:spLocks noGrp="1"/>
          </p:cNvSpPr>
          <p:nvPr>
            <p:ph type="title"/>
          </p:nvPr>
        </p:nvSpPr>
        <p:spPr/>
        <p:txBody>
          <a:bodyPr/>
          <a:lstStyle/>
          <a:p>
            <a:r>
              <a:rPr lang="en-US" dirty="0"/>
              <a:t>Otsu’s Method</a:t>
            </a:r>
          </a:p>
        </p:txBody>
      </p:sp>
      <p:sp>
        <p:nvSpPr>
          <p:cNvPr id="3" name="Content Placeholder 2">
            <a:extLst>
              <a:ext uri="{FF2B5EF4-FFF2-40B4-BE49-F238E27FC236}">
                <a16:creationId xmlns:a16="http://schemas.microsoft.com/office/drawing/2014/main" id="{89AB3194-8E8C-136B-A3A6-F247C48820A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310A41A-4CD4-AAE7-7091-7D6DD8F62012}"/>
              </a:ext>
            </a:extLst>
          </p:cNvPr>
          <p:cNvPicPr>
            <a:picLocks noChangeAspect="1"/>
          </p:cNvPicPr>
          <p:nvPr/>
        </p:nvPicPr>
        <p:blipFill>
          <a:blip r:embed="rId2"/>
          <a:stretch>
            <a:fillRect/>
          </a:stretch>
        </p:blipFill>
        <p:spPr>
          <a:xfrm>
            <a:off x="502833" y="838200"/>
            <a:ext cx="8305387" cy="5287962"/>
          </a:xfrm>
          <a:prstGeom prst="rect">
            <a:avLst/>
          </a:prstGeom>
        </p:spPr>
      </p:pic>
    </p:spTree>
    <p:extLst>
      <p:ext uri="{BB962C8B-B14F-4D97-AF65-F5344CB8AC3E}">
        <p14:creationId xmlns:p14="http://schemas.microsoft.com/office/powerpoint/2010/main" val="6402506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BEC4D-B9C1-CC14-64E1-DAE4460C7A9D}"/>
              </a:ext>
            </a:extLst>
          </p:cNvPr>
          <p:cNvSpPr>
            <a:spLocks noGrp="1"/>
          </p:cNvSpPr>
          <p:nvPr>
            <p:ph type="title"/>
          </p:nvPr>
        </p:nvSpPr>
        <p:spPr/>
        <p:txBody>
          <a:bodyPr/>
          <a:lstStyle/>
          <a:p>
            <a:r>
              <a:rPr lang="en-US" dirty="0"/>
              <a:t>Otsu’s Method</a:t>
            </a:r>
          </a:p>
        </p:txBody>
      </p:sp>
      <p:sp>
        <p:nvSpPr>
          <p:cNvPr id="3" name="Content Placeholder 2">
            <a:extLst>
              <a:ext uri="{FF2B5EF4-FFF2-40B4-BE49-F238E27FC236}">
                <a16:creationId xmlns:a16="http://schemas.microsoft.com/office/drawing/2014/main" id="{89AB3194-8E8C-136B-A3A6-F247C48820A4}"/>
              </a:ext>
            </a:extLst>
          </p:cNvPr>
          <p:cNvSpPr>
            <a:spLocks noGrp="1"/>
          </p:cNvSpPr>
          <p:nvPr>
            <p:ph idx="1"/>
          </p:nvPr>
        </p:nvSpPr>
        <p:spPr>
          <a:xfrm>
            <a:off x="457200" y="914400"/>
            <a:ext cx="8229600" cy="5251449"/>
          </a:xfrm>
        </p:spPr>
        <p:txBody>
          <a:bodyPr/>
          <a:lstStyle/>
          <a:p>
            <a:r>
              <a:rPr lang="en-US" sz="2800" dirty="0"/>
              <a:t>Dealing with small structures</a:t>
            </a:r>
          </a:p>
          <a:p>
            <a:pPr lvl="1"/>
            <a:r>
              <a:rPr lang="en-US" sz="2400" dirty="0"/>
              <a:t>The histogram is unbalanced</a:t>
            </a:r>
          </a:p>
          <a:p>
            <a:pPr lvl="2" indent="354013"/>
            <a:r>
              <a:rPr lang="en-US" sz="2000" dirty="0"/>
              <a:t>• The background dominates</a:t>
            </a:r>
          </a:p>
          <a:p>
            <a:pPr lvl="2" indent="354013"/>
            <a:r>
              <a:rPr lang="en-US" sz="2000" dirty="0"/>
              <a:t>• No valleys indicating the small structure.</a:t>
            </a:r>
          </a:p>
          <a:p>
            <a:pPr lvl="1"/>
            <a:r>
              <a:rPr lang="en-US" sz="2400" dirty="0"/>
              <a:t>Idea: consider only the pixels around edges</a:t>
            </a:r>
          </a:p>
          <a:p>
            <a:pPr lvl="2" indent="354013"/>
            <a:r>
              <a:rPr lang="en-US" sz="2000" dirty="0"/>
              <a:t>• Both structure of interest and background are present equally.</a:t>
            </a:r>
          </a:p>
          <a:p>
            <a:pPr lvl="2" indent="354013"/>
            <a:r>
              <a:rPr lang="en-US" sz="2000" dirty="0"/>
              <a:t>• More balanced histograms</a:t>
            </a:r>
          </a:p>
          <a:p>
            <a:pPr lvl="1"/>
            <a:r>
              <a:rPr lang="en-US" sz="2400" dirty="0"/>
              <a:t>Use gradient magnitude or zero crossings of the Laplacian.</a:t>
            </a:r>
          </a:p>
          <a:p>
            <a:pPr lvl="2" indent="354013"/>
            <a:r>
              <a:rPr lang="en-US" sz="2000" dirty="0"/>
              <a:t>• Threshold it at a percentage of the maximum value.</a:t>
            </a:r>
          </a:p>
          <a:p>
            <a:pPr lvl="2" indent="354013"/>
            <a:r>
              <a:rPr lang="en-US" sz="2000" dirty="0"/>
              <a:t>• Use it as a mask on the original image.</a:t>
            </a:r>
          </a:p>
          <a:p>
            <a:pPr lvl="2" indent="354013"/>
            <a:r>
              <a:rPr lang="en-US" sz="2000" dirty="0"/>
              <a:t>• Only pixels around edges will be employed</a:t>
            </a:r>
          </a:p>
        </p:txBody>
      </p:sp>
    </p:spTree>
    <p:extLst>
      <p:ext uri="{BB962C8B-B14F-4D97-AF65-F5344CB8AC3E}">
        <p14:creationId xmlns:p14="http://schemas.microsoft.com/office/powerpoint/2010/main" val="2919334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BEC4D-B9C1-CC14-64E1-DAE4460C7A9D}"/>
              </a:ext>
            </a:extLst>
          </p:cNvPr>
          <p:cNvSpPr>
            <a:spLocks noGrp="1"/>
          </p:cNvSpPr>
          <p:nvPr>
            <p:ph type="title"/>
          </p:nvPr>
        </p:nvSpPr>
        <p:spPr/>
        <p:txBody>
          <a:bodyPr/>
          <a:lstStyle/>
          <a:p>
            <a:r>
              <a:rPr lang="en-US" dirty="0"/>
              <a:t>Otsu’s Method</a:t>
            </a:r>
          </a:p>
        </p:txBody>
      </p:sp>
      <p:sp>
        <p:nvSpPr>
          <p:cNvPr id="3" name="Content Placeholder 2">
            <a:extLst>
              <a:ext uri="{FF2B5EF4-FFF2-40B4-BE49-F238E27FC236}">
                <a16:creationId xmlns:a16="http://schemas.microsoft.com/office/drawing/2014/main" id="{89AB3194-8E8C-136B-A3A6-F247C48820A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E93106D-20E8-5E96-6652-78EE4F01171F}"/>
              </a:ext>
            </a:extLst>
          </p:cNvPr>
          <p:cNvPicPr>
            <a:picLocks noChangeAspect="1"/>
          </p:cNvPicPr>
          <p:nvPr/>
        </p:nvPicPr>
        <p:blipFill>
          <a:blip r:embed="rId2"/>
          <a:stretch>
            <a:fillRect/>
          </a:stretch>
        </p:blipFill>
        <p:spPr>
          <a:xfrm>
            <a:off x="457200" y="946941"/>
            <a:ext cx="8305800" cy="4463259"/>
          </a:xfrm>
          <a:prstGeom prst="rect">
            <a:avLst/>
          </a:prstGeom>
        </p:spPr>
      </p:pic>
      <p:sp>
        <p:nvSpPr>
          <p:cNvPr id="6" name="TextBox 5">
            <a:extLst>
              <a:ext uri="{FF2B5EF4-FFF2-40B4-BE49-F238E27FC236}">
                <a16:creationId xmlns:a16="http://schemas.microsoft.com/office/drawing/2014/main" id="{A2CC7A70-D8F7-C9D4-2753-7100C5CF9F46}"/>
              </a:ext>
            </a:extLst>
          </p:cNvPr>
          <p:cNvSpPr txBox="1"/>
          <p:nvPr/>
        </p:nvSpPr>
        <p:spPr>
          <a:xfrm>
            <a:off x="0" y="5562600"/>
            <a:ext cx="9144000" cy="1323439"/>
          </a:xfrm>
          <a:prstGeom prst="rect">
            <a:avLst/>
          </a:prstGeom>
          <a:noFill/>
        </p:spPr>
        <p:txBody>
          <a:bodyPr wrap="square">
            <a:spAutoFit/>
          </a:bodyPr>
          <a:lstStyle/>
          <a:p>
            <a:pPr algn="ctr"/>
            <a:r>
              <a:rPr lang="en-US" sz="1600" dirty="0">
                <a:solidFill>
                  <a:srgbClr val="7030A0"/>
                </a:solidFill>
                <a:latin typeface="+mj-lt"/>
              </a:rPr>
              <a:t>(a) Noisy image. (a) and (b) its histogram. (c) Mask image formed as the gradient magnitude image </a:t>
            </a:r>
            <a:r>
              <a:rPr lang="en-US" sz="1600" dirty="0" err="1">
                <a:solidFill>
                  <a:srgbClr val="7030A0"/>
                </a:solidFill>
                <a:latin typeface="+mj-lt"/>
              </a:rPr>
              <a:t>thresholded</a:t>
            </a:r>
            <a:r>
              <a:rPr lang="en-US" sz="1600" dirty="0">
                <a:solidFill>
                  <a:srgbClr val="7030A0"/>
                </a:solidFill>
                <a:latin typeface="+mj-lt"/>
              </a:rPr>
              <a:t> at the 99.7 percentile. (d) Image formed as the product of (a) and (c). (e) Histogram of the nonzero pixels in the image in (d). (f) Result of segmenting image (a) with the Otsu threshold based on the histogram in (e). The threshold was 134, which is approximately midway between the peaks in this histogram.</a:t>
            </a:r>
          </a:p>
        </p:txBody>
      </p:sp>
      <p:pic>
        <p:nvPicPr>
          <p:cNvPr id="8" name="Picture 7">
            <a:extLst>
              <a:ext uri="{FF2B5EF4-FFF2-40B4-BE49-F238E27FC236}">
                <a16:creationId xmlns:a16="http://schemas.microsoft.com/office/drawing/2014/main" id="{B5F8EB74-CDA4-DF2A-AB7D-6591C52D3D5A}"/>
              </a:ext>
            </a:extLst>
          </p:cNvPr>
          <p:cNvPicPr>
            <a:picLocks noChangeAspect="1"/>
          </p:cNvPicPr>
          <p:nvPr/>
        </p:nvPicPr>
        <p:blipFill>
          <a:blip r:embed="rId3"/>
          <a:stretch>
            <a:fillRect/>
          </a:stretch>
        </p:blipFill>
        <p:spPr>
          <a:xfrm>
            <a:off x="69273" y="146844"/>
            <a:ext cx="628650" cy="438150"/>
          </a:xfrm>
          <a:prstGeom prst="rect">
            <a:avLst/>
          </a:prstGeom>
        </p:spPr>
      </p:pic>
    </p:spTree>
    <p:extLst>
      <p:ext uri="{BB962C8B-B14F-4D97-AF65-F5344CB8AC3E}">
        <p14:creationId xmlns:p14="http://schemas.microsoft.com/office/powerpoint/2010/main" val="18043051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BEC4D-B9C1-CC14-64E1-DAE4460C7A9D}"/>
              </a:ext>
            </a:extLst>
          </p:cNvPr>
          <p:cNvSpPr>
            <a:spLocks noGrp="1"/>
          </p:cNvSpPr>
          <p:nvPr>
            <p:ph type="title"/>
          </p:nvPr>
        </p:nvSpPr>
        <p:spPr/>
        <p:txBody>
          <a:bodyPr/>
          <a:lstStyle/>
          <a:p>
            <a:r>
              <a:rPr lang="en-US" dirty="0"/>
              <a:t>Otsu’s Method</a:t>
            </a:r>
          </a:p>
        </p:txBody>
      </p:sp>
      <p:sp>
        <p:nvSpPr>
          <p:cNvPr id="3" name="Content Placeholder 2">
            <a:extLst>
              <a:ext uri="{FF2B5EF4-FFF2-40B4-BE49-F238E27FC236}">
                <a16:creationId xmlns:a16="http://schemas.microsoft.com/office/drawing/2014/main" id="{89AB3194-8E8C-136B-A3A6-F247C48820A4}"/>
              </a:ext>
            </a:extLst>
          </p:cNvPr>
          <p:cNvSpPr>
            <a:spLocks noGrp="1"/>
          </p:cNvSpPr>
          <p:nvPr>
            <p:ph idx="1"/>
          </p:nvPr>
        </p:nvSpPr>
        <p:spPr>
          <a:xfrm>
            <a:off x="457200" y="990600"/>
            <a:ext cx="8229600" cy="5175249"/>
          </a:xfrm>
        </p:spPr>
        <p:txBody>
          <a:bodyPr/>
          <a:lstStyle/>
          <a:p>
            <a:r>
              <a:rPr lang="en-US" dirty="0"/>
              <a:t>Find the Otsu’s threshold for the image I below (L=6):</a:t>
            </a:r>
          </a:p>
        </p:txBody>
      </p:sp>
      <p:pic>
        <p:nvPicPr>
          <p:cNvPr id="4" name="Picture 4">
            <a:extLst>
              <a:ext uri="{FF2B5EF4-FFF2-40B4-BE49-F238E27FC236}">
                <a16:creationId xmlns:a16="http://schemas.microsoft.com/office/drawing/2014/main" id="{CBE831C2-EBBB-C40B-70D7-92752242B4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3528" y="2519363"/>
            <a:ext cx="5574548" cy="266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3812978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BEC4D-B9C1-CC14-64E1-DAE4460C7A9D}"/>
              </a:ext>
            </a:extLst>
          </p:cNvPr>
          <p:cNvSpPr>
            <a:spLocks noGrp="1"/>
          </p:cNvSpPr>
          <p:nvPr>
            <p:ph type="title"/>
          </p:nvPr>
        </p:nvSpPr>
        <p:spPr/>
        <p:txBody>
          <a:bodyPr/>
          <a:lstStyle/>
          <a:p>
            <a:r>
              <a:rPr lang="en-US" dirty="0"/>
              <a:t>Otsu’s Method</a:t>
            </a:r>
          </a:p>
        </p:txBody>
      </p:sp>
      <p:sp>
        <p:nvSpPr>
          <p:cNvPr id="3" name="Content Placeholder 2">
            <a:extLst>
              <a:ext uri="{FF2B5EF4-FFF2-40B4-BE49-F238E27FC236}">
                <a16:creationId xmlns:a16="http://schemas.microsoft.com/office/drawing/2014/main" id="{89AB3194-8E8C-136B-A3A6-F247C48820A4}"/>
              </a:ext>
            </a:extLst>
          </p:cNvPr>
          <p:cNvSpPr>
            <a:spLocks noGrp="1"/>
          </p:cNvSpPr>
          <p:nvPr>
            <p:ph idx="1"/>
          </p:nvPr>
        </p:nvSpPr>
        <p:spPr>
          <a:xfrm>
            <a:off x="457200" y="990600"/>
            <a:ext cx="8229600" cy="5175249"/>
          </a:xfrm>
        </p:spPr>
        <p:txBody>
          <a:bodyPr/>
          <a:lstStyle/>
          <a:p>
            <a:r>
              <a:rPr lang="en-US" dirty="0"/>
              <a:t>Find the Otsu’s threshold for the image I below:</a:t>
            </a:r>
          </a:p>
        </p:txBody>
      </p:sp>
      <p:pic>
        <p:nvPicPr>
          <p:cNvPr id="5" name="Picture 4" descr="Untitled">
            <a:extLst>
              <a:ext uri="{FF2B5EF4-FFF2-40B4-BE49-F238E27FC236}">
                <a16:creationId xmlns:a16="http://schemas.microsoft.com/office/drawing/2014/main" id="{E5F031B0-E600-FD32-DBD9-2463328878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576" y="2362200"/>
            <a:ext cx="8835405"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95228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BEC4D-B9C1-CC14-64E1-DAE4460C7A9D}"/>
              </a:ext>
            </a:extLst>
          </p:cNvPr>
          <p:cNvSpPr>
            <a:spLocks noGrp="1"/>
          </p:cNvSpPr>
          <p:nvPr>
            <p:ph type="title"/>
          </p:nvPr>
        </p:nvSpPr>
        <p:spPr/>
        <p:txBody>
          <a:bodyPr/>
          <a:lstStyle/>
          <a:p>
            <a:r>
              <a:rPr lang="en-US" dirty="0"/>
              <a:t>Otsu’s Method</a:t>
            </a:r>
          </a:p>
        </p:txBody>
      </p:sp>
      <p:sp>
        <p:nvSpPr>
          <p:cNvPr id="3" name="Content Placeholder 2">
            <a:extLst>
              <a:ext uri="{FF2B5EF4-FFF2-40B4-BE49-F238E27FC236}">
                <a16:creationId xmlns:a16="http://schemas.microsoft.com/office/drawing/2014/main" id="{89AB3194-8E8C-136B-A3A6-F247C48820A4}"/>
              </a:ext>
            </a:extLst>
          </p:cNvPr>
          <p:cNvSpPr>
            <a:spLocks noGrp="1"/>
          </p:cNvSpPr>
          <p:nvPr>
            <p:ph idx="1"/>
          </p:nvPr>
        </p:nvSpPr>
        <p:spPr>
          <a:xfrm>
            <a:off x="457200" y="990600"/>
            <a:ext cx="8229600" cy="5175249"/>
          </a:xfrm>
        </p:spPr>
        <p:txBody>
          <a:bodyPr/>
          <a:lstStyle/>
          <a:p>
            <a:r>
              <a:rPr lang="en-US" dirty="0"/>
              <a:t>Find the Otsu’s threshold for the image I below (L=10):</a:t>
            </a:r>
          </a:p>
        </p:txBody>
      </p:sp>
      <p:graphicFrame>
        <p:nvGraphicFramePr>
          <p:cNvPr id="5" name="Object 4">
            <a:extLst>
              <a:ext uri="{FF2B5EF4-FFF2-40B4-BE49-F238E27FC236}">
                <a16:creationId xmlns:a16="http://schemas.microsoft.com/office/drawing/2014/main" id="{CA401976-A1F4-55F0-1A98-7775EC702005}"/>
              </a:ext>
            </a:extLst>
          </p:cNvPr>
          <p:cNvGraphicFramePr>
            <a:graphicFrameLocks noChangeAspect="1"/>
          </p:cNvGraphicFramePr>
          <p:nvPr>
            <p:extLst>
              <p:ext uri="{D42A27DB-BD31-4B8C-83A1-F6EECF244321}">
                <p14:modId xmlns:p14="http://schemas.microsoft.com/office/powerpoint/2010/main" val="2822442753"/>
              </p:ext>
            </p:extLst>
          </p:nvPr>
        </p:nvGraphicFramePr>
        <p:xfrm>
          <a:off x="2223931" y="2438400"/>
          <a:ext cx="4696138" cy="3200400"/>
        </p:xfrm>
        <a:graphic>
          <a:graphicData uri="http://schemas.openxmlformats.org/presentationml/2006/ole">
            <mc:AlternateContent xmlns:mc="http://schemas.openxmlformats.org/markup-compatibility/2006">
              <mc:Choice xmlns:v="urn:schemas-microsoft-com:vml" Requires="v">
                <p:oleObj name="Equation" r:id="rId2" imgW="2019300" imgH="1371600" progId="Equation.3">
                  <p:embed/>
                </p:oleObj>
              </mc:Choice>
              <mc:Fallback>
                <p:oleObj name="Equation" r:id="rId2" imgW="2019300" imgH="1371600" progId="Equation.3">
                  <p:embed/>
                  <p:pic>
                    <p:nvPicPr>
                      <p:cNvPr id="97285"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3931" y="2438400"/>
                        <a:ext cx="4696138" cy="32004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4501747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a:extLst>
              <a:ext uri="{FF2B5EF4-FFF2-40B4-BE49-F238E27FC236}">
                <a16:creationId xmlns:a16="http://schemas.microsoft.com/office/drawing/2014/main" id="{1C425ECD-5852-03E6-FD65-F9EC899FC241}"/>
              </a:ext>
            </a:extLst>
          </p:cNvPr>
          <p:cNvSpPr>
            <a:spLocks noGrp="1" noChangeArrowheads="1"/>
          </p:cNvSpPr>
          <p:nvPr>
            <p:ph idx="1"/>
          </p:nvPr>
        </p:nvSpPr>
        <p:spPr/>
        <p:txBody>
          <a:bodyPr/>
          <a:lstStyle/>
          <a:p>
            <a:pPr algn="ctr">
              <a:buFontTx/>
              <a:buNone/>
            </a:pPr>
            <a:r>
              <a:rPr lang="en-US" altLang="en-US" dirty="0">
                <a:solidFill>
                  <a:srgbClr val="00B0F0"/>
                </a:solidFill>
              </a:rPr>
              <a:t>	</a:t>
            </a:r>
          </a:p>
          <a:p>
            <a:pPr algn="ctr">
              <a:buFontTx/>
              <a:buNone/>
            </a:pPr>
            <a:endParaRPr lang="en-US" altLang="en-US" dirty="0">
              <a:solidFill>
                <a:srgbClr val="00B0F0"/>
              </a:solidFill>
            </a:endParaRPr>
          </a:p>
          <a:p>
            <a:pPr algn="ctr">
              <a:buFontTx/>
              <a:buNone/>
            </a:pPr>
            <a:endParaRPr lang="en-US" altLang="en-US" dirty="0">
              <a:solidFill>
                <a:srgbClr val="00B0F0"/>
              </a:solidFill>
            </a:endParaRPr>
          </a:p>
          <a:p>
            <a:pPr algn="ctr">
              <a:buFontTx/>
              <a:buNone/>
            </a:pPr>
            <a:r>
              <a:rPr lang="en-US" altLang="en-US" sz="4000" dirty="0">
                <a:solidFill>
                  <a:srgbClr val="00B0F0"/>
                </a:solidFill>
              </a:rPr>
              <a:t>Iso-data Algorithm</a:t>
            </a:r>
          </a:p>
        </p:txBody>
      </p:sp>
    </p:spTree>
    <p:extLst>
      <p:ext uri="{BB962C8B-B14F-4D97-AF65-F5344CB8AC3E}">
        <p14:creationId xmlns:p14="http://schemas.microsoft.com/office/powerpoint/2010/main" val="17930566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96B6C-E071-32F1-4E60-3BF8F185EF0A}"/>
              </a:ext>
            </a:extLst>
          </p:cNvPr>
          <p:cNvSpPr>
            <a:spLocks noGrp="1"/>
          </p:cNvSpPr>
          <p:nvPr>
            <p:ph type="title"/>
          </p:nvPr>
        </p:nvSpPr>
        <p:spPr/>
        <p:txBody>
          <a:bodyPr/>
          <a:lstStyle/>
          <a:p>
            <a:r>
              <a:rPr lang="en-US" dirty="0"/>
              <a:t>Iso-data Algorithm</a:t>
            </a:r>
          </a:p>
        </p:txBody>
      </p:sp>
      <p:sp>
        <p:nvSpPr>
          <p:cNvPr id="3" name="Content Placeholder 2">
            <a:extLst>
              <a:ext uri="{FF2B5EF4-FFF2-40B4-BE49-F238E27FC236}">
                <a16:creationId xmlns:a16="http://schemas.microsoft.com/office/drawing/2014/main" id="{904D0428-4EDE-BEFB-1360-C59160ECE995}"/>
              </a:ext>
            </a:extLst>
          </p:cNvPr>
          <p:cNvSpPr>
            <a:spLocks noGrp="1"/>
          </p:cNvSpPr>
          <p:nvPr>
            <p:ph idx="1"/>
          </p:nvPr>
        </p:nvSpPr>
        <p:spPr>
          <a:xfrm>
            <a:off x="304800" y="814389"/>
            <a:ext cx="8610600" cy="5434011"/>
          </a:xfrm>
        </p:spPr>
        <p:txBody>
          <a:bodyPr/>
          <a:lstStyle/>
          <a:p>
            <a:pPr>
              <a:spcBef>
                <a:spcPts val="600"/>
              </a:spcBef>
            </a:pPr>
            <a:r>
              <a:rPr lang="en-US" sz="2800" dirty="0"/>
              <a:t>Select initial threshold estimate t</a:t>
            </a:r>
            <a:r>
              <a:rPr lang="en-US" sz="2800" baseline="-25000" dirty="0"/>
              <a:t>0</a:t>
            </a:r>
            <a:r>
              <a:rPr lang="en-US" sz="2800" dirty="0"/>
              <a:t>.</a:t>
            </a:r>
          </a:p>
          <a:p>
            <a:pPr>
              <a:spcBef>
                <a:spcPts val="600"/>
              </a:spcBef>
            </a:pPr>
            <a:r>
              <a:rPr lang="en-US" sz="2800" dirty="0"/>
              <a:t>Segment the image using t</a:t>
            </a:r>
            <a:r>
              <a:rPr lang="en-US" sz="2800" baseline="-25000" dirty="0"/>
              <a:t>0</a:t>
            </a:r>
          </a:p>
          <a:p>
            <a:pPr>
              <a:spcBef>
                <a:spcPts val="600"/>
              </a:spcBef>
            </a:pPr>
            <a:r>
              <a:rPr lang="en-US" sz="2800" dirty="0"/>
              <a:t>Region G</a:t>
            </a:r>
            <a:r>
              <a:rPr lang="en-US" sz="2800" baseline="-25000" dirty="0"/>
              <a:t>1</a:t>
            </a:r>
            <a:r>
              <a:rPr lang="en-US" sz="2800" dirty="0"/>
              <a:t> (values ≤ t</a:t>
            </a:r>
            <a:r>
              <a:rPr lang="en-US" sz="2800" baseline="-25000" dirty="0"/>
              <a:t>0</a:t>
            </a:r>
            <a:r>
              <a:rPr lang="en-US" sz="2800" dirty="0"/>
              <a:t>) and region G</a:t>
            </a:r>
            <a:r>
              <a:rPr lang="en-US" sz="2800" baseline="-25000" dirty="0"/>
              <a:t>2</a:t>
            </a:r>
            <a:r>
              <a:rPr lang="en-US" sz="2800" dirty="0"/>
              <a:t> (values &gt; t</a:t>
            </a:r>
            <a:r>
              <a:rPr lang="en-US" sz="2800" baseline="-25000" dirty="0"/>
              <a:t>0</a:t>
            </a:r>
            <a:r>
              <a:rPr lang="en-US" sz="2800" dirty="0"/>
              <a:t>)</a:t>
            </a:r>
          </a:p>
          <a:p>
            <a:pPr>
              <a:spcBef>
                <a:spcPts val="600"/>
              </a:spcBef>
            </a:pPr>
            <a:r>
              <a:rPr lang="en-US" sz="2800" dirty="0"/>
              <a:t>Compute the average intensities m</a:t>
            </a:r>
            <a:r>
              <a:rPr lang="en-US" sz="2800" baseline="-25000" dirty="0"/>
              <a:t>1</a:t>
            </a:r>
            <a:r>
              <a:rPr lang="en-US" sz="2800" dirty="0"/>
              <a:t> and m</a:t>
            </a:r>
            <a:r>
              <a:rPr lang="en-US" sz="2800" baseline="-25000" dirty="0"/>
              <a:t>2</a:t>
            </a:r>
            <a:r>
              <a:rPr lang="en-US" sz="2800" dirty="0"/>
              <a:t> of regions G</a:t>
            </a:r>
            <a:r>
              <a:rPr lang="en-US" sz="2800" baseline="-25000" dirty="0"/>
              <a:t>1</a:t>
            </a:r>
            <a:r>
              <a:rPr lang="en-US" sz="2800" dirty="0"/>
              <a:t> and G</a:t>
            </a:r>
            <a:r>
              <a:rPr lang="en-US" sz="2800" baseline="-25000" dirty="0"/>
              <a:t>2</a:t>
            </a:r>
            <a:r>
              <a:rPr lang="en-US" sz="2800" dirty="0"/>
              <a:t> respectively.</a:t>
            </a:r>
          </a:p>
          <a:p>
            <a:pPr>
              <a:spcBef>
                <a:spcPts val="600"/>
              </a:spcBef>
            </a:pPr>
            <a:endParaRPr lang="en-US" sz="2800" dirty="0"/>
          </a:p>
          <a:p>
            <a:pPr>
              <a:spcBef>
                <a:spcPts val="600"/>
              </a:spcBef>
            </a:pPr>
            <a:endParaRPr lang="en-US" sz="2800" dirty="0"/>
          </a:p>
          <a:p>
            <a:pPr>
              <a:spcBef>
                <a:spcPts val="600"/>
              </a:spcBef>
            </a:pPr>
            <a:endParaRPr lang="en-US" sz="2800" dirty="0"/>
          </a:p>
          <a:p>
            <a:pPr>
              <a:spcBef>
                <a:spcPts val="600"/>
              </a:spcBef>
            </a:pPr>
            <a:endParaRPr lang="en-US" sz="2800" dirty="0"/>
          </a:p>
          <a:p>
            <a:pPr>
              <a:spcBef>
                <a:spcPts val="600"/>
              </a:spcBef>
            </a:pPr>
            <a:r>
              <a:rPr lang="en-US" sz="2800" dirty="0"/>
              <a:t>Repeat until the change of T in successive iterations is less than </a:t>
            </a:r>
            <a:r>
              <a:rPr lang="en-US" sz="2800" dirty="0" err="1"/>
              <a:t>Δt</a:t>
            </a:r>
            <a:r>
              <a:rPr lang="en-US" sz="2800" dirty="0"/>
              <a:t>, i.e. </a:t>
            </a:r>
            <a:r>
              <a:rPr lang="en-US" sz="2800" dirty="0">
                <a:solidFill>
                  <a:srgbClr val="00B0F0"/>
                </a:solidFill>
              </a:rPr>
              <a:t>|t</a:t>
            </a:r>
            <a:r>
              <a:rPr lang="en-US" sz="2800" baseline="-25000" dirty="0">
                <a:solidFill>
                  <a:srgbClr val="00B0F0"/>
                </a:solidFill>
              </a:rPr>
              <a:t>k+1</a:t>
            </a:r>
            <a:r>
              <a:rPr lang="en-US" sz="2800" dirty="0">
                <a:solidFill>
                  <a:srgbClr val="00B0F0"/>
                </a:solidFill>
              </a:rPr>
              <a:t> – </a:t>
            </a:r>
            <a:r>
              <a:rPr lang="en-US" sz="2800" dirty="0" err="1">
                <a:solidFill>
                  <a:srgbClr val="00B0F0"/>
                </a:solidFill>
              </a:rPr>
              <a:t>t</a:t>
            </a:r>
            <a:r>
              <a:rPr lang="en-US" sz="2800" baseline="-25000" dirty="0" err="1">
                <a:solidFill>
                  <a:srgbClr val="00B0F0"/>
                </a:solidFill>
              </a:rPr>
              <a:t>k</a:t>
            </a:r>
            <a:r>
              <a:rPr lang="en-US" sz="2800" dirty="0">
                <a:solidFill>
                  <a:srgbClr val="00B0F0"/>
                </a:solidFill>
              </a:rPr>
              <a:t>|&lt; </a:t>
            </a:r>
            <a:r>
              <a:rPr lang="el-GR" sz="2800" dirty="0">
                <a:solidFill>
                  <a:srgbClr val="00B0F0"/>
                </a:solidFill>
              </a:rPr>
              <a:t>Δ</a:t>
            </a:r>
            <a:r>
              <a:rPr lang="en-US" sz="2800" dirty="0">
                <a:solidFill>
                  <a:srgbClr val="00B0F0"/>
                </a:solidFill>
              </a:rPr>
              <a:t>t</a:t>
            </a:r>
            <a:r>
              <a:rPr lang="en-US" sz="2800" dirty="0"/>
              <a:t>.</a:t>
            </a:r>
          </a:p>
        </p:txBody>
      </p:sp>
      <p:graphicFrame>
        <p:nvGraphicFramePr>
          <p:cNvPr id="4" name="Object 4">
            <a:extLst>
              <a:ext uri="{FF2B5EF4-FFF2-40B4-BE49-F238E27FC236}">
                <a16:creationId xmlns:a16="http://schemas.microsoft.com/office/drawing/2014/main" id="{F314BD6B-A6EB-F965-5CB4-A52699399C70}"/>
              </a:ext>
            </a:extLst>
          </p:cNvPr>
          <p:cNvGraphicFramePr>
            <a:graphicFrameLocks noChangeAspect="1"/>
          </p:cNvGraphicFramePr>
          <p:nvPr>
            <p:extLst>
              <p:ext uri="{D42A27DB-BD31-4B8C-83A1-F6EECF244321}">
                <p14:modId xmlns:p14="http://schemas.microsoft.com/office/powerpoint/2010/main" val="647865174"/>
              </p:ext>
            </p:extLst>
          </p:nvPr>
        </p:nvGraphicFramePr>
        <p:xfrm>
          <a:off x="1204911" y="3282951"/>
          <a:ext cx="6734175" cy="2012950"/>
        </p:xfrm>
        <a:graphic>
          <a:graphicData uri="http://schemas.openxmlformats.org/presentationml/2006/ole">
            <mc:AlternateContent xmlns:mc="http://schemas.openxmlformats.org/markup-compatibility/2006">
              <mc:Choice xmlns:v="urn:schemas-microsoft-com:vml" Requires="v">
                <p:oleObj name="Equation" r:id="rId2" imgW="3060700" imgH="914400" progId="Equation.3">
                  <p:embed/>
                </p:oleObj>
              </mc:Choice>
              <mc:Fallback>
                <p:oleObj name="Equation" r:id="rId2" imgW="3060700" imgH="914400" progId="Equation.3">
                  <p:embed/>
                  <p:pic>
                    <p:nvPicPr>
                      <p:cNvPr id="100356"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911" y="3282951"/>
                        <a:ext cx="6734175" cy="2012950"/>
                      </a:xfrm>
                      <a:prstGeom prst="rect">
                        <a:avLst/>
                      </a:prstGeom>
                      <a:solidFill>
                        <a:srgbClr val="E5F4D4"/>
                      </a:solidFill>
                      <a:ln>
                        <a:noFill/>
                      </a:ln>
                    </p:spPr>
                  </p:pic>
                </p:oleObj>
              </mc:Fallback>
            </mc:AlternateContent>
          </a:graphicData>
        </a:graphic>
      </p:graphicFrame>
    </p:spTree>
    <p:extLst>
      <p:ext uri="{BB962C8B-B14F-4D97-AF65-F5344CB8AC3E}">
        <p14:creationId xmlns:p14="http://schemas.microsoft.com/office/powerpoint/2010/main" val="28871823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Iso-data Algorithm</a:t>
            </a:r>
          </a:p>
        </p:txBody>
      </p:sp>
      <p:sp>
        <p:nvSpPr>
          <p:cNvPr id="102403" name="Content Placeholder 2"/>
          <p:cNvSpPr>
            <a:spLocks noGrp="1"/>
          </p:cNvSpPr>
          <p:nvPr>
            <p:ph idx="1"/>
          </p:nvPr>
        </p:nvSpPr>
        <p:spPr>
          <a:xfrm>
            <a:off x="457200" y="1066800"/>
            <a:ext cx="8229600" cy="5099049"/>
          </a:xfrm>
        </p:spPr>
        <p:txBody>
          <a:bodyPr/>
          <a:lstStyle/>
          <a:p>
            <a:r>
              <a:rPr lang="en-US" altLang="en-US" dirty="0"/>
              <a:t>Find the iso-data threshold for the image with the histogram listed below.</a:t>
            </a:r>
          </a:p>
          <a:p>
            <a:r>
              <a:rPr lang="en-US" altLang="en-US" dirty="0"/>
              <a:t>Assume t</a:t>
            </a:r>
            <a:r>
              <a:rPr lang="en-US" altLang="en-US" baseline="-25000" dirty="0"/>
              <a:t>0</a:t>
            </a:r>
            <a:r>
              <a:rPr lang="en-US" altLang="en-US" dirty="0"/>
              <a:t>=5</a:t>
            </a:r>
          </a:p>
          <a:p>
            <a:endParaRPr lang="en-US" altLang="en-US" dirty="0"/>
          </a:p>
        </p:txBody>
      </p:sp>
      <p:graphicFrame>
        <p:nvGraphicFramePr>
          <p:cNvPr id="102405" name="Object 6"/>
          <p:cNvGraphicFramePr>
            <a:graphicFrameLocks noChangeAspect="1"/>
          </p:cNvGraphicFramePr>
          <p:nvPr/>
        </p:nvGraphicFramePr>
        <p:xfrm>
          <a:off x="839788" y="3276600"/>
          <a:ext cx="7464425" cy="757238"/>
        </p:xfrm>
        <a:graphic>
          <a:graphicData uri="http://schemas.openxmlformats.org/presentationml/2006/ole">
            <mc:AlternateContent xmlns:mc="http://schemas.openxmlformats.org/markup-compatibility/2006">
              <mc:Choice xmlns:v="urn:schemas-microsoft-com:vml" Requires="v">
                <p:oleObj name="Worksheet" r:id="rId2" imgW="5915141" imgH="600222" progId="Excel.Sheet.12">
                  <p:embed/>
                </p:oleObj>
              </mc:Choice>
              <mc:Fallback>
                <p:oleObj name="Worksheet" r:id="rId2" imgW="5915141" imgH="600222" progId="Excel.Sheet.12">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788" y="3276600"/>
                        <a:ext cx="7464425"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a:extLst>
              <a:ext uri="{FF2B5EF4-FFF2-40B4-BE49-F238E27FC236}">
                <a16:creationId xmlns:a16="http://schemas.microsoft.com/office/drawing/2014/main" id="{1C425ECD-5852-03E6-FD65-F9EC899FC241}"/>
              </a:ext>
            </a:extLst>
          </p:cNvPr>
          <p:cNvSpPr>
            <a:spLocks noGrp="1" noChangeArrowheads="1"/>
          </p:cNvSpPr>
          <p:nvPr>
            <p:ph idx="1"/>
          </p:nvPr>
        </p:nvSpPr>
        <p:spPr/>
        <p:txBody>
          <a:bodyPr/>
          <a:lstStyle/>
          <a:p>
            <a:pPr algn="ctr">
              <a:buFontTx/>
              <a:buNone/>
            </a:pPr>
            <a:r>
              <a:rPr lang="en-US" altLang="en-US" dirty="0">
                <a:solidFill>
                  <a:srgbClr val="00B0F0"/>
                </a:solidFill>
              </a:rPr>
              <a:t>	</a:t>
            </a:r>
          </a:p>
          <a:p>
            <a:pPr algn="ctr">
              <a:buFontTx/>
              <a:buNone/>
            </a:pPr>
            <a:endParaRPr lang="en-US" altLang="en-US" dirty="0">
              <a:solidFill>
                <a:srgbClr val="00B0F0"/>
              </a:solidFill>
            </a:endParaRPr>
          </a:p>
          <a:p>
            <a:pPr algn="ctr">
              <a:buFontTx/>
              <a:buNone/>
            </a:pPr>
            <a:endParaRPr lang="en-US" altLang="en-US" dirty="0">
              <a:solidFill>
                <a:srgbClr val="00B0F0"/>
              </a:solidFill>
            </a:endParaRPr>
          </a:p>
          <a:p>
            <a:pPr algn="ctr">
              <a:buFontTx/>
              <a:buNone/>
            </a:pPr>
            <a:r>
              <a:rPr lang="en-US" altLang="en-US" sz="4000" dirty="0">
                <a:solidFill>
                  <a:srgbClr val="00B0F0"/>
                </a:solidFill>
              </a:rPr>
              <a:t>Edge-Based Segmentation</a:t>
            </a:r>
          </a:p>
        </p:txBody>
      </p:sp>
    </p:spTree>
    <p:extLst>
      <p:ext uri="{BB962C8B-B14F-4D97-AF65-F5344CB8AC3E}">
        <p14:creationId xmlns:p14="http://schemas.microsoft.com/office/powerpoint/2010/main" val="24104488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765B40-807B-7BDB-10FB-9C4993F163CC}"/>
              </a:ext>
            </a:extLst>
          </p:cNvPr>
          <p:cNvSpPr>
            <a:spLocks noGrp="1"/>
          </p:cNvSpPr>
          <p:nvPr>
            <p:ph type="title"/>
          </p:nvPr>
        </p:nvSpPr>
        <p:spPr/>
        <p:txBody>
          <a:bodyPr/>
          <a:lstStyle/>
          <a:p>
            <a:r>
              <a:rPr lang="en-US" dirty="0"/>
              <a:t>Iso-data Algorithm</a:t>
            </a:r>
          </a:p>
        </p:txBody>
      </p:sp>
      <p:sp>
        <p:nvSpPr>
          <p:cNvPr id="6" name="Content Placeholder 5">
            <a:extLst>
              <a:ext uri="{FF2B5EF4-FFF2-40B4-BE49-F238E27FC236}">
                <a16:creationId xmlns:a16="http://schemas.microsoft.com/office/drawing/2014/main" id="{033EA84A-DE71-17E1-5D6E-894E4B966362}"/>
              </a:ext>
            </a:extLst>
          </p:cNvPr>
          <p:cNvSpPr>
            <a:spLocks noGrp="1"/>
          </p:cNvSpPr>
          <p:nvPr>
            <p:ph idx="1"/>
          </p:nvPr>
        </p:nvSpPr>
        <p:spPr/>
        <p:txBody>
          <a:bodyPr/>
          <a:lstStyle/>
          <a:p>
            <a:endParaRPr lang="en-US"/>
          </a:p>
        </p:txBody>
      </p:sp>
      <p:graphicFrame>
        <p:nvGraphicFramePr>
          <p:cNvPr id="103429" name="Object 8"/>
          <p:cNvGraphicFramePr>
            <a:graphicFrameLocks noChangeAspect="1"/>
          </p:cNvGraphicFramePr>
          <p:nvPr>
            <p:extLst>
              <p:ext uri="{D42A27DB-BD31-4B8C-83A1-F6EECF244321}">
                <p14:modId xmlns:p14="http://schemas.microsoft.com/office/powerpoint/2010/main" val="1491815325"/>
              </p:ext>
            </p:extLst>
          </p:nvPr>
        </p:nvGraphicFramePr>
        <p:xfrm>
          <a:off x="499801" y="1272282"/>
          <a:ext cx="8186999" cy="4442718"/>
        </p:xfrm>
        <a:graphic>
          <a:graphicData uri="http://schemas.openxmlformats.org/presentationml/2006/ole">
            <mc:AlternateContent xmlns:mc="http://schemas.openxmlformats.org/markup-compatibility/2006">
              <mc:Choice xmlns:v="urn:schemas-microsoft-com:vml" Requires="v">
                <p:oleObj name="Worksheet" r:id="rId2" imgW="4438706" imgH="2409881" progId="Excel.Sheet.12">
                  <p:embed/>
                </p:oleObj>
              </mc:Choice>
              <mc:Fallback>
                <p:oleObj name="Worksheet" r:id="rId2" imgW="4438706" imgH="2409881" progId="Excel.Sheet.12">
                  <p:embed/>
                  <p:pic>
                    <p:nvPicPr>
                      <p:cNvPr id="0" name="Object 8"/>
                      <p:cNvPicPr>
                        <a:picLocks noChangeAspect="1" noChangeArrowheads="1"/>
                      </p:cNvPicPr>
                      <p:nvPr/>
                    </p:nvPicPr>
                    <p:blipFill>
                      <a:blip r:embed="rId3"/>
                      <a:srcRect/>
                      <a:stretch>
                        <a:fillRect/>
                      </a:stretch>
                    </p:blipFill>
                    <p:spPr bwMode="auto">
                      <a:xfrm>
                        <a:off x="499801" y="1272282"/>
                        <a:ext cx="8186999" cy="4442718"/>
                      </a:xfrm>
                      <a:prstGeom prst="rect">
                        <a:avLst/>
                      </a:prstGeom>
                      <a:noFill/>
                      <a:ln>
                        <a:noFill/>
                      </a:ln>
                    </p:spPr>
                  </p:pic>
                </p:oleObj>
              </mc:Fallback>
            </mc:AlternateContent>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a:extLst>
              <a:ext uri="{FF2B5EF4-FFF2-40B4-BE49-F238E27FC236}">
                <a16:creationId xmlns:a16="http://schemas.microsoft.com/office/drawing/2014/main" id="{1C425ECD-5852-03E6-FD65-F9EC899FC241}"/>
              </a:ext>
            </a:extLst>
          </p:cNvPr>
          <p:cNvSpPr>
            <a:spLocks noGrp="1" noChangeArrowheads="1"/>
          </p:cNvSpPr>
          <p:nvPr>
            <p:ph idx="1"/>
          </p:nvPr>
        </p:nvSpPr>
        <p:spPr/>
        <p:txBody>
          <a:bodyPr/>
          <a:lstStyle/>
          <a:p>
            <a:pPr algn="ctr">
              <a:buFontTx/>
              <a:buNone/>
            </a:pPr>
            <a:r>
              <a:rPr lang="en-US" altLang="en-US" dirty="0">
                <a:solidFill>
                  <a:srgbClr val="00B0F0"/>
                </a:solidFill>
              </a:rPr>
              <a:t>	</a:t>
            </a:r>
          </a:p>
          <a:p>
            <a:pPr algn="ctr">
              <a:buFontTx/>
              <a:buNone/>
            </a:pPr>
            <a:endParaRPr lang="en-US" altLang="en-US" dirty="0">
              <a:solidFill>
                <a:srgbClr val="00B0F0"/>
              </a:solidFill>
            </a:endParaRPr>
          </a:p>
          <a:p>
            <a:pPr algn="ctr">
              <a:buFontTx/>
              <a:buNone/>
            </a:pPr>
            <a:endParaRPr lang="en-US" altLang="en-US" dirty="0">
              <a:solidFill>
                <a:srgbClr val="00B0F0"/>
              </a:solidFill>
            </a:endParaRPr>
          </a:p>
          <a:p>
            <a:pPr algn="ctr">
              <a:buFontTx/>
              <a:buNone/>
            </a:pPr>
            <a:r>
              <a:rPr lang="en-US" altLang="en-US" sz="4000" dirty="0">
                <a:solidFill>
                  <a:srgbClr val="00B0F0"/>
                </a:solidFill>
              </a:rPr>
              <a:t>Background Symmetry Algorithm</a:t>
            </a:r>
          </a:p>
        </p:txBody>
      </p:sp>
    </p:spTree>
    <p:extLst>
      <p:ext uri="{BB962C8B-B14F-4D97-AF65-F5344CB8AC3E}">
        <p14:creationId xmlns:p14="http://schemas.microsoft.com/office/powerpoint/2010/main" val="29120677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53E3A-93D7-8A97-844D-DC93D8E21438}"/>
              </a:ext>
            </a:extLst>
          </p:cNvPr>
          <p:cNvSpPr>
            <a:spLocks noGrp="1"/>
          </p:cNvSpPr>
          <p:nvPr>
            <p:ph type="title"/>
          </p:nvPr>
        </p:nvSpPr>
        <p:spPr/>
        <p:txBody>
          <a:bodyPr/>
          <a:lstStyle/>
          <a:p>
            <a:r>
              <a:rPr lang="en-US" altLang="en-US" sz="3600" dirty="0">
                <a:solidFill>
                  <a:srgbClr val="00B0F0"/>
                </a:solidFill>
              </a:rPr>
              <a:t>Background Symmetry Algorithm</a:t>
            </a:r>
            <a:endParaRPr lang="en-US" dirty="0"/>
          </a:p>
        </p:txBody>
      </p:sp>
      <p:sp>
        <p:nvSpPr>
          <p:cNvPr id="3" name="Content Placeholder 2">
            <a:extLst>
              <a:ext uri="{FF2B5EF4-FFF2-40B4-BE49-F238E27FC236}">
                <a16:creationId xmlns:a16="http://schemas.microsoft.com/office/drawing/2014/main" id="{0B6787A4-DD51-97C1-15FE-8F3BE278A7B1}"/>
              </a:ext>
            </a:extLst>
          </p:cNvPr>
          <p:cNvSpPr>
            <a:spLocks noGrp="1"/>
          </p:cNvSpPr>
          <p:nvPr>
            <p:ph idx="1"/>
          </p:nvPr>
        </p:nvSpPr>
        <p:spPr>
          <a:xfrm>
            <a:off x="457200" y="914400"/>
            <a:ext cx="8229600" cy="5251449"/>
          </a:xfrm>
        </p:spPr>
        <p:txBody>
          <a:bodyPr/>
          <a:lstStyle/>
          <a:p>
            <a:r>
              <a:rPr lang="en-US" sz="2800" dirty="0"/>
              <a:t>This technique assumes a distinct and dominant peak for the background that is symmetric about its maximum.</a:t>
            </a:r>
          </a:p>
          <a:p>
            <a:r>
              <a:rPr lang="en-US" sz="2800" dirty="0"/>
              <a:t>The technique can benefit from a pre-processing technique which is histogram smoothing.</a:t>
            </a:r>
          </a:p>
          <a:p>
            <a:r>
              <a:rPr lang="en-US" sz="2800" dirty="0"/>
              <a:t>The maximum peak (</a:t>
            </a:r>
            <a:r>
              <a:rPr lang="en-US" sz="2800" dirty="0" err="1"/>
              <a:t>maxp</a:t>
            </a:r>
            <a:r>
              <a:rPr lang="en-US" sz="2800" dirty="0"/>
              <a:t>) is found by searching for the maximum value in the histogram.</a:t>
            </a:r>
          </a:p>
          <a:p>
            <a:r>
              <a:rPr lang="en-US" sz="2800" dirty="0"/>
              <a:t>The algorithm then searches on the non-object pixel side of that maximum to find the given percentile p% point.</a:t>
            </a:r>
          </a:p>
        </p:txBody>
      </p:sp>
    </p:spTree>
    <p:extLst>
      <p:ext uri="{BB962C8B-B14F-4D97-AF65-F5344CB8AC3E}">
        <p14:creationId xmlns:p14="http://schemas.microsoft.com/office/powerpoint/2010/main" val="18918869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53E3A-93D7-8A97-844D-DC93D8E21438}"/>
              </a:ext>
            </a:extLst>
          </p:cNvPr>
          <p:cNvSpPr>
            <a:spLocks noGrp="1"/>
          </p:cNvSpPr>
          <p:nvPr>
            <p:ph type="title"/>
          </p:nvPr>
        </p:nvSpPr>
        <p:spPr/>
        <p:txBody>
          <a:bodyPr/>
          <a:lstStyle/>
          <a:p>
            <a:r>
              <a:rPr lang="en-US" altLang="en-US" sz="3600" dirty="0">
                <a:solidFill>
                  <a:srgbClr val="00B0F0"/>
                </a:solidFill>
              </a:rPr>
              <a:t>Background Symmetry Algorithm</a:t>
            </a:r>
            <a:endParaRPr lang="en-US" dirty="0"/>
          </a:p>
        </p:txBody>
      </p:sp>
      <p:sp>
        <p:nvSpPr>
          <p:cNvPr id="3" name="Content Placeholder 2">
            <a:extLst>
              <a:ext uri="{FF2B5EF4-FFF2-40B4-BE49-F238E27FC236}">
                <a16:creationId xmlns:a16="http://schemas.microsoft.com/office/drawing/2014/main" id="{0B6787A4-DD51-97C1-15FE-8F3BE278A7B1}"/>
              </a:ext>
            </a:extLst>
          </p:cNvPr>
          <p:cNvSpPr>
            <a:spLocks noGrp="1"/>
          </p:cNvSpPr>
          <p:nvPr>
            <p:ph idx="1"/>
          </p:nvPr>
        </p:nvSpPr>
        <p:spPr>
          <a:xfrm>
            <a:off x="457200" y="990600"/>
            <a:ext cx="8229600" cy="5175249"/>
          </a:xfrm>
        </p:spPr>
        <p:txBody>
          <a:bodyPr/>
          <a:lstStyle/>
          <a:p>
            <a:r>
              <a:rPr lang="en-US" sz="2800" dirty="0"/>
              <a:t>The percentile, p%, of an unquantized brightness distribution is defined as that value of the brightness a such that:</a:t>
            </a:r>
          </a:p>
          <a:p>
            <a:endParaRPr lang="en-US" sz="2800" dirty="0"/>
          </a:p>
          <a:p>
            <a:endParaRPr lang="en-US" sz="2800" dirty="0"/>
          </a:p>
          <a:p>
            <a:endParaRPr lang="en-US" sz="2800" dirty="0"/>
          </a:p>
          <a:p>
            <a:r>
              <a:rPr lang="en-US" sz="2800" dirty="0"/>
              <a:t>In digital image processing, p(a) happens to be the normalized histogram of the image.</a:t>
            </a:r>
          </a:p>
        </p:txBody>
      </p:sp>
      <p:pic>
        <p:nvPicPr>
          <p:cNvPr id="5" name="Picture 4">
            <a:extLst>
              <a:ext uri="{FF2B5EF4-FFF2-40B4-BE49-F238E27FC236}">
                <a16:creationId xmlns:a16="http://schemas.microsoft.com/office/drawing/2014/main" id="{DBA70988-9E4C-1E06-5EAD-5CB99194ACBD}"/>
              </a:ext>
            </a:extLst>
          </p:cNvPr>
          <p:cNvPicPr>
            <a:picLocks noChangeAspect="1"/>
          </p:cNvPicPr>
          <p:nvPr/>
        </p:nvPicPr>
        <p:blipFill>
          <a:blip r:embed="rId2"/>
          <a:stretch>
            <a:fillRect/>
          </a:stretch>
        </p:blipFill>
        <p:spPr>
          <a:xfrm>
            <a:off x="3091543" y="2438400"/>
            <a:ext cx="2960914" cy="1295400"/>
          </a:xfrm>
          <a:prstGeom prst="rect">
            <a:avLst/>
          </a:prstGeom>
        </p:spPr>
      </p:pic>
    </p:spTree>
    <p:extLst>
      <p:ext uri="{BB962C8B-B14F-4D97-AF65-F5344CB8AC3E}">
        <p14:creationId xmlns:p14="http://schemas.microsoft.com/office/powerpoint/2010/main" val="4274958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53E3A-93D7-8A97-844D-DC93D8E21438}"/>
              </a:ext>
            </a:extLst>
          </p:cNvPr>
          <p:cNvSpPr>
            <a:spLocks noGrp="1"/>
          </p:cNvSpPr>
          <p:nvPr>
            <p:ph type="title"/>
          </p:nvPr>
        </p:nvSpPr>
        <p:spPr/>
        <p:txBody>
          <a:bodyPr/>
          <a:lstStyle/>
          <a:p>
            <a:r>
              <a:rPr lang="en-US" altLang="en-US" sz="3600" dirty="0">
                <a:solidFill>
                  <a:srgbClr val="00B0F0"/>
                </a:solidFill>
              </a:rPr>
              <a:t>Background Symmetry Algorithm</a:t>
            </a:r>
            <a:endParaRPr lang="en-US" dirty="0"/>
          </a:p>
        </p:txBody>
      </p:sp>
      <p:sp>
        <p:nvSpPr>
          <p:cNvPr id="3" name="Content Placeholder 2">
            <a:extLst>
              <a:ext uri="{FF2B5EF4-FFF2-40B4-BE49-F238E27FC236}">
                <a16:creationId xmlns:a16="http://schemas.microsoft.com/office/drawing/2014/main" id="{0B6787A4-DD51-97C1-15FE-8F3BE278A7B1}"/>
              </a:ext>
            </a:extLst>
          </p:cNvPr>
          <p:cNvSpPr>
            <a:spLocks noGrp="1"/>
          </p:cNvSpPr>
          <p:nvPr>
            <p:ph idx="1"/>
          </p:nvPr>
        </p:nvSpPr>
        <p:spPr>
          <a:xfrm>
            <a:off x="457200" y="914400"/>
            <a:ext cx="8305800" cy="5251449"/>
          </a:xfrm>
        </p:spPr>
        <p:txBody>
          <a:bodyPr/>
          <a:lstStyle/>
          <a:p>
            <a:r>
              <a:rPr lang="en-US" sz="2800" dirty="0"/>
              <a:t>In the figure below, the object pixels are located to the left of the background that peaks at brightness 183.</a:t>
            </a:r>
          </a:p>
          <a:p>
            <a:r>
              <a:rPr lang="en-US" sz="2800" dirty="0"/>
              <a:t>Then search in the right of that peak to locate, for example, p%=95%. At this brightness value, 5% of the pixels lie to the right of that value.</a:t>
            </a:r>
          </a:p>
        </p:txBody>
      </p:sp>
      <p:pic>
        <p:nvPicPr>
          <p:cNvPr id="8" name="Picture 7">
            <a:extLst>
              <a:ext uri="{FF2B5EF4-FFF2-40B4-BE49-F238E27FC236}">
                <a16:creationId xmlns:a16="http://schemas.microsoft.com/office/drawing/2014/main" id="{781915DC-D49D-B016-ECB7-976B9B89B7CB}"/>
              </a:ext>
            </a:extLst>
          </p:cNvPr>
          <p:cNvPicPr>
            <a:picLocks noChangeAspect="1"/>
          </p:cNvPicPr>
          <p:nvPr/>
        </p:nvPicPr>
        <p:blipFill>
          <a:blip r:embed="rId2"/>
          <a:stretch>
            <a:fillRect/>
          </a:stretch>
        </p:blipFill>
        <p:spPr>
          <a:xfrm>
            <a:off x="2514600" y="3696969"/>
            <a:ext cx="4114800" cy="2468880"/>
          </a:xfrm>
          <a:prstGeom prst="rect">
            <a:avLst/>
          </a:prstGeom>
        </p:spPr>
      </p:pic>
    </p:spTree>
    <p:extLst>
      <p:ext uri="{BB962C8B-B14F-4D97-AF65-F5344CB8AC3E}">
        <p14:creationId xmlns:p14="http://schemas.microsoft.com/office/powerpoint/2010/main" val="4481037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53E3A-93D7-8A97-844D-DC93D8E21438}"/>
              </a:ext>
            </a:extLst>
          </p:cNvPr>
          <p:cNvSpPr>
            <a:spLocks noGrp="1"/>
          </p:cNvSpPr>
          <p:nvPr>
            <p:ph type="title"/>
          </p:nvPr>
        </p:nvSpPr>
        <p:spPr/>
        <p:txBody>
          <a:bodyPr/>
          <a:lstStyle/>
          <a:p>
            <a:r>
              <a:rPr lang="en-US" altLang="en-US" sz="3600" dirty="0">
                <a:solidFill>
                  <a:srgbClr val="00B0F0"/>
                </a:solidFill>
              </a:rPr>
              <a:t>Background Symmetry Algorithm</a:t>
            </a:r>
            <a:endParaRPr lang="en-US" dirty="0"/>
          </a:p>
        </p:txBody>
      </p:sp>
      <p:sp>
        <p:nvSpPr>
          <p:cNvPr id="3" name="Content Placeholder 2">
            <a:extLst>
              <a:ext uri="{FF2B5EF4-FFF2-40B4-BE49-F238E27FC236}">
                <a16:creationId xmlns:a16="http://schemas.microsoft.com/office/drawing/2014/main" id="{0B6787A4-DD51-97C1-15FE-8F3BE278A7B1}"/>
              </a:ext>
            </a:extLst>
          </p:cNvPr>
          <p:cNvSpPr>
            <a:spLocks noGrp="1"/>
          </p:cNvSpPr>
          <p:nvPr>
            <p:ph idx="1"/>
          </p:nvPr>
        </p:nvSpPr>
        <p:spPr>
          <a:xfrm>
            <a:off x="457200" y="990600"/>
            <a:ext cx="8305800" cy="5175249"/>
          </a:xfrm>
        </p:spPr>
        <p:txBody>
          <a:bodyPr/>
          <a:lstStyle/>
          <a:p>
            <a:r>
              <a:rPr lang="en-US" sz="2800" dirty="0"/>
              <a:t>In this image, this occurs at brightness 216. Then the threshold value is 183 – (216 – 183) = 150</a:t>
            </a:r>
          </a:p>
        </p:txBody>
      </p:sp>
      <p:pic>
        <p:nvPicPr>
          <p:cNvPr id="4" name="Picture 3">
            <a:extLst>
              <a:ext uri="{FF2B5EF4-FFF2-40B4-BE49-F238E27FC236}">
                <a16:creationId xmlns:a16="http://schemas.microsoft.com/office/drawing/2014/main" id="{DA6EC3CC-FA95-D70D-76B5-96D4655C4A43}"/>
              </a:ext>
            </a:extLst>
          </p:cNvPr>
          <p:cNvPicPr>
            <a:picLocks noChangeAspect="1"/>
          </p:cNvPicPr>
          <p:nvPr/>
        </p:nvPicPr>
        <p:blipFill>
          <a:blip r:embed="rId2"/>
          <a:stretch>
            <a:fillRect/>
          </a:stretch>
        </p:blipFill>
        <p:spPr>
          <a:xfrm>
            <a:off x="2514600" y="3696969"/>
            <a:ext cx="4114800" cy="2468880"/>
          </a:xfrm>
          <a:prstGeom prst="rect">
            <a:avLst/>
          </a:prstGeom>
        </p:spPr>
      </p:pic>
      <p:pic>
        <p:nvPicPr>
          <p:cNvPr id="6" name="Picture 5">
            <a:extLst>
              <a:ext uri="{FF2B5EF4-FFF2-40B4-BE49-F238E27FC236}">
                <a16:creationId xmlns:a16="http://schemas.microsoft.com/office/drawing/2014/main" id="{65181AED-1249-CD53-B74C-594F2E58081D}"/>
              </a:ext>
            </a:extLst>
          </p:cNvPr>
          <p:cNvPicPr>
            <a:picLocks noChangeAspect="1"/>
          </p:cNvPicPr>
          <p:nvPr/>
        </p:nvPicPr>
        <p:blipFill>
          <a:blip r:embed="rId3"/>
          <a:stretch>
            <a:fillRect/>
          </a:stretch>
        </p:blipFill>
        <p:spPr>
          <a:xfrm>
            <a:off x="2143897" y="2286000"/>
            <a:ext cx="4856205" cy="685800"/>
          </a:xfrm>
          <a:prstGeom prst="rect">
            <a:avLst/>
          </a:prstGeom>
        </p:spPr>
      </p:pic>
    </p:spTree>
    <p:extLst>
      <p:ext uri="{BB962C8B-B14F-4D97-AF65-F5344CB8AC3E}">
        <p14:creationId xmlns:p14="http://schemas.microsoft.com/office/powerpoint/2010/main" val="34397243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ltLang="en-US" sz="3600" dirty="0">
                <a:solidFill>
                  <a:srgbClr val="00B0F0"/>
                </a:solidFill>
              </a:rPr>
              <a:t>Background Symmetry Algorithm</a:t>
            </a:r>
            <a:endParaRPr lang="en-US" dirty="0"/>
          </a:p>
        </p:txBody>
      </p:sp>
      <p:sp>
        <p:nvSpPr>
          <p:cNvPr id="3" name="Content Placeholder 2"/>
          <p:cNvSpPr>
            <a:spLocks noGrp="1"/>
          </p:cNvSpPr>
          <p:nvPr>
            <p:ph idx="1"/>
          </p:nvPr>
        </p:nvSpPr>
        <p:spPr>
          <a:xfrm>
            <a:off x="457200" y="1066800"/>
            <a:ext cx="8229600" cy="5099049"/>
          </a:xfrm>
        </p:spPr>
        <p:txBody>
          <a:bodyPr/>
          <a:lstStyle/>
          <a:p>
            <a:pPr>
              <a:spcBef>
                <a:spcPts val="1200"/>
              </a:spcBef>
              <a:defRPr/>
            </a:pPr>
            <a:r>
              <a:rPr lang="en-US" sz="2800" dirty="0"/>
              <a:t>Using the background symmetry method, find a global threshold for the image with the histogram given below.</a:t>
            </a:r>
          </a:p>
          <a:p>
            <a:pPr>
              <a:spcBef>
                <a:spcPts val="1200"/>
              </a:spcBef>
              <a:defRPr/>
            </a:pPr>
            <a:r>
              <a:rPr lang="en-US" sz="2800" dirty="0"/>
              <a:t>Let p% =</a:t>
            </a:r>
            <a:r>
              <a:rPr lang="vi-VN" sz="2800" dirty="0"/>
              <a:t> 88%. </a:t>
            </a:r>
          </a:p>
          <a:p>
            <a:pPr marL="0" indent="0">
              <a:spcBef>
                <a:spcPts val="1200"/>
              </a:spcBef>
              <a:buFont typeface="Arial" panose="020B0604020202020204" pitchFamily="34" charset="0"/>
              <a:buNone/>
              <a:defRPr/>
            </a:pPr>
            <a:endParaRPr lang="vi-VN" sz="2800" dirty="0"/>
          </a:p>
          <a:p>
            <a:pPr>
              <a:spcBef>
                <a:spcPts val="1200"/>
              </a:spcBef>
              <a:defRPr/>
            </a:pPr>
            <a:endParaRPr lang="en-US" sz="2800" dirty="0"/>
          </a:p>
        </p:txBody>
      </p:sp>
      <p:pic>
        <p:nvPicPr>
          <p:cNvPr id="10752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988" y="3343275"/>
            <a:ext cx="8710612" cy="107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a:extLst>
              <a:ext uri="{FF2B5EF4-FFF2-40B4-BE49-F238E27FC236}">
                <a16:creationId xmlns:a16="http://schemas.microsoft.com/office/drawing/2014/main" id="{1C425ECD-5852-03E6-FD65-F9EC899FC241}"/>
              </a:ext>
            </a:extLst>
          </p:cNvPr>
          <p:cNvSpPr>
            <a:spLocks noGrp="1" noChangeArrowheads="1"/>
          </p:cNvSpPr>
          <p:nvPr>
            <p:ph idx="1"/>
          </p:nvPr>
        </p:nvSpPr>
        <p:spPr/>
        <p:txBody>
          <a:bodyPr/>
          <a:lstStyle/>
          <a:p>
            <a:pPr algn="ctr">
              <a:buFontTx/>
              <a:buNone/>
            </a:pPr>
            <a:r>
              <a:rPr lang="en-US" altLang="en-US" dirty="0">
                <a:solidFill>
                  <a:srgbClr val="00B0F0"/>
                </a:solidFill>
              </a:rPr>
              <a:t>	</a:t>
            </a:r>
          </a:p>
          <a:p>
            <a:pPr algn="ctr">
              <a:buFontTx/>
              <a:buNone/>
            </a:pPr>
            <a:endParaRPr lang="en-US" altLang="en-US" dirty="0">
              <a:solidFill>
                <a:srgbClr val="00B0F0"/>
              </a:solidFill>
            </a:endParaRPr>
          </a:p>
          <a:p>
            <a:pPr algn="ctr">
              <a:buFontTx/>
              <a:buNone/>
            </a:pPr>
            <a:endParaRPr lang="en-US" altLang="en-US" dirty="0">
              <a:solidFill>
                <a:srgbClr val="00B0F0"/>
              </a:solidFill>
            </a:endParaRPr>
          </a:p>
          <a:p>
            <a:pPr algn="ctr">
              <a:buFontTx/>
              <a:buNone/>
            </a:pPr>
            <a:r>
              <a:rPr lang="en-US" altLang="en-US" sz="4000" dirty="0">
                <a:solidFill>
                  <a:srgbClr val="00B0F0"/>
                </a:solidFill>
              </a:rPr>
              <a:t>Triangle Algorithm</a:t>
            </a:r>
          </a:p>
        </p:txBody>
      </p:sp>
    </p:spTree>
    <p:extLst>
      <p:ext uri="{BB962C8B-B14F-4D97-AF65-F5344CB8AC3E}">
        <p14:creationId xmlns:p14="http://schemas.microsoft.com/office/powerpoint/2010/main" val="10724072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8CAD-B710-D8A7-7C2A-4A690B2848AF}"/>
              </a:ext>
            </a:extLst>
          </p:cNvPr>
          <p:cNvSpPr>
            <a:spLocks noGrp="1"/>
          </p:cNvSpPr>
          <p:nvPr>
            <p:ph type="title"/>
          </p:nvPr>
        </p:nvSpPr>
        <p:spPr/>
        <p:txBody>
          <a:bodyPr/>
          <a:lstStyle/>
          <a:p>
            <a:r>
              <a:rPr lang="en-US" dirty="0"/>
              <a:t>Triangle Algorithm</a:t>
            </a:r>
          </a:p>
        </p:txBody>
      </p:sp>
      <p:sp>
        <p:nvSpPr>
          <p:cNvPr id="3" name="Content Placeholder 2">
            <a:extLst>
              <a:ext uri="{FF2B5EF4-FFF2-40B4-BE49-F238E27FC236}">
                <a16:creationId xmlns:a16="http://schemas.microsoft.com/office/drawing/2014/main" id="{1407DFDF-E429-8961-048E-C9F5BEC51DF3}"/>
              </a:ext>
            </a:extLst>
          </p:cNvPr>
          <p:cNvSpPr>
            <a:spLocks noGrp="1"/>
          </p:cNvSpPr>
          <p:nvPr>
            <p:ph idx="1"/>
          </p:nvPr>
        </p:nvSpPr>
        <p:spPr>
          <a:xfrm>
            <a:off x="457200" y="914400"/>
            <a:ext cx="8229600" cy="5251449"/>
          </a:xfrm>
        </p:spPr>
        <p:txBody>
          <a:bodyPr/>
          <a:lstStyle/>
          <a:p>
            <a:r>
              <a:rPr lang="en-US" sz="2800" dirty="0"/>
              <a:t>A line is constructed between the maximum of the histogram at brightness </a:t>
            </a:r>
            <a:r>
              <a:rPr lang="en-US" sz="2800" dirty="0" err="1"/>
              <a:t>b</a:t>
            </a:r>
            <a:r>
              <a:rPr lang="en-US" sz="2800" baseline="-25000" dirty="0" err="1"/>
              <a:t>max</a:t>
            </a:r>
            <a:r>
              <a:rPr lang="en-US" sz="2800" baseline="-25000" dirty="0"/>
              <a:t> </a:t>
            </a:r>
            <a:r>
              <a:rPr lang="en-US" sz="2800" dirty="0"/>
              <a:t>and the lowest value </a:t>
            </a:r>
            <a:r>
              <a:rPr lang="en-US" sz="2800" dirty="0" err="1"/>
              <a:t>b</a:t>
            </a:r>
            <a:r>
              <a:rPr lang="en-US" sz="2800" baseline="-25000" dirty="0" err="1"/>
              <a:t>min</a:t>
            </a:r>
            <a:r>
              <a:rPr lang="en-US" sz="2800" dirty="0"/>
              <a:t> = (p=0)% in the image. The distance d between the line and the histogram h[b] is computed for all values of b from b = </a:t>
            </a:r>
            <a:r>
              <a:rPr lang="en-US" sz="2800" dirty="0" err="1"/>
              <a:t>b</a:t>
            </a:r>
            <a:r>
              <a:rPr lang="en-US" sz="2800" baseline="-25000" dirty="0" err="1"/>
              <a:t>min</a:t>
            </a:r>
            <a:r>
              <a:rPr lang="en-US" sz="2800" dirty="0"/>
              <a:t> to b = </a:t>
            </a:r>
            <a:r>
              <a:rPr lang="en-US" sz="2800" dirty="0" err="1"/>
              <a:t>b</a:t>
            </a:r>
            <a:r>
              <a:rPr lang="en-US" sz="2800" baseline="-25000" dirty="0" err="1"/>
              <a:t>max</a:t>
            </a:r>
            <a:r>
              <a:rPr lang="en-US" sz="2800" dirty="0"/>
              <a:t>.</a:t>
            </a:r>
          </a:p>
        </p:txBody>
      </p:sp>
      <p:pic>
        <p:nvPicPr>
          <p:cNvPr id="5" name="Picture 4">
            <a:extLst>
              <a:ext uri="{FF2B5EF4-FFF2-40B4-BE49-F238E27FC236}">
                <a16:creationId xmlns:a16="http://schemas.microsoft.com/office/drawing/2014/main" id="{68E71D6B-1C1E-A0F1-7A85-568E4F19E5DD}"/>
              </a:ext>
            </a:extLst>
          </p:cNvPr>
          <p:cNvPicPr>
            <a:picLocks noChangeAspect="1"/>
          </p:cNvPicPr>
          <p:nvPr/>
        </p:nvPicPr>
        <p:blipFill>
          <a:blip r:embed="rId2"/>
          <a:stretch>
            <a:fillRect/>
          </a:stretch>
        </p:blipFill>
        <p:spPr>
          <a:xfrm>
            <a:off x="2581274" y="3460749"/>
            <a:ext cx="3981450" cy="2705100"/>
          </a:xfrm>
          <a:prstGeom prst="rect">
            <a:avLst/>
          </a:prstGeom>
        </p:spPr>
      </p:pic>
    </p:spTree>
    <p:extLst>
      <p:ext uri="{BB962C8B-B14F-4D97-AF65-F5344CB8AC3E}">
        <p14:creationId xmlns:p14="http://schemas.microsoft.com/office/powerpoint/2010/main" val="14134280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8CAD-B710-D8A7-7C2A-4A690B2848AF}"/>
              </a:ext>
            </a:extLst>
          </p:cNvPr>
          <p:cNvSpPr>
            <a:spLocks noGrp="1"/>
          </p:cNvSpPr>
          <p:nvPr>
            <p:ph type="title"/>
          </p:nvPr>
        </p:nvSpPr>
        <p:spPr/>
        <p:txBody>
          <a:bodyPr/>
          <a:lstStyle/>
          <a:p>
            <a:r>
              <a:rPr lang="en-US" dirty="0"/>
              <a:t>Triangle Algorithm</a:t>
            </a:r>
          </a:p>
        </p:txBody>
      </p:sp>
      <p:sp>
        <p:nvSpPr>
          <p:cNvPr id="3" name="Content Placeholder 2">
            <a:extLst>
              <a:ext uri="{FF2B5EF4-FFF2-40B4-BE49-F238E27FC236}">
                <a16:creationId xmlns:a16="http://schemas.microsoft.com/office/drawing/2014/main" id="{1407DFDF-E429-8961-048E-C9F5BEC51DF3}"/>
              </a:ext>
            </a:extLst>
          </p:cNvPr>
          <p:cNvSpPr>
            <a:spLocks noGrp="1"/>
          </p:cNvSpPr>
          <p:nvPr>
            <p:ph idx="1"/>
          </p:nvPr>
        </p:nvSpPr>
        <p:spPr>
          <a:xfrm>
            <a:off x="457200" y="990600"/>
            <a:ext cx="8229600" cy="5175249"/>
          </a:xfrm>
        </p:spPr>
        <p:txBody>
          <a:bodyPr/>
          <a:lstStyle/>
          <a:p>
            <a:r>
              <a:rPr lang="en-US" sz="2800" dirty="0"/>
              <a:t>The brightness value </a:t>
            </a:r>
            <a:r>
              <a:rPr lang="en-US" sz="2800" dirty="0" err="1"/>
              <a:t>b</a:t>
            </a:r>
            <a:r>
              <a:rPr lang="en-US" sz="2800" baseline="-25000" dirty="0" err="1"/>
              <a:t>o</a:t>
            </a:r>
            <a:r>
              <a:rPr lang="en-US" sz="2800" dirty="0"/>
              <a:t> where the distance between h[</a:t>
            </a:r>
            <a:r>
              <a:rPr lang="en-US" sz="2800" dirty="0" err="1"/>
              <a:t>b</a:t>
            </a:r>
            <a:r>
              <a:rPr lang="en-US" sz="2800" baseline="-25000" dirty="0" err="1"/>
              <a:t>o</a:t>
            </a:r>
            <a:r>
              <a:rPr lang="en-US" sz="2800" dirty="0"/>
              <a:t>] and the line is maximum is the threshold value.</a:t>
            </a:r>
          </a:p>
          <a:p>
            <a:r>
              <a:rPr lang="en-US" sz="2800" dirty="0"/>
              <a:t>This technique is particularly effective when the object pixels has a weak peak in the histogram.</a:t>
            </a:r>
          </a:p>
        </p:txBody>
      </p:sp>
      <p:pic>
        <p:nvPicPr>
          <p:cNvPr id="5" name="Picture 4">
            <a:extLst>
              <a:ext uri="{FF2B5EF4-FFF2-40B4-BE49-F238E27FC236}">
                <a16:creationId xmlns:a16="http://schemas.microsoft.com/office/drawing/2014/main" id="{68E71D6B-1C1E-A0F1-7A85-568E4F19E5DD}"/>
              </a:ext>
            </a:extLst>
          </p:cNvPr>
          <p:cNvPicPr>
            <a:picLocks noChangeAspect="1"/>
          </p:cNvPicPr>
          <p:nvPr/>
        </p:nvPicPr>
        <p:blipFill>
          <a:blip r:embed="rId2"/>
          <a:stretch>
            <a:fillRect/>
          </a:stretch>
        </p:blipFill>
        <p:spPr>
          <a:xfrm>
            <a:off x="2581274" y="3460749"/>
            <a:ext cx="3981450" cy="2705100"/>
          </a:xfrm>
          <a:prstGeom prst="rect">
            <a:avLst/>
          </a:prstGeom>
        </p:spPr>
      </p:pic>
    </p:spTree>
    <p:extLst>
      <p:ext uri="{BB962C8B-B14F-4D97-AF65-F5344CB8AC3E}">
        <p14:creationId xmlns:p14="http://schemas.microsoft.com/office/powerpoint/2010/main" val="781330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2EFA1412-D466-23D9-521D-8A238EACC22C}"/>
              </a:ext>
            </a:extLst>
          </p:cNvPr>
          <p:cNvSpPr>
            <a:spLocks noGrp="1" noChangeArrowheads="1"/>
          </p:cNvSpPr>
          <p:nvPr>
            <p:ph type="title"/>
          </p:nvPr>
        </p:nvSpPr>
        <p:spPr/>
        <p:txBody>
          <a:bodyPr/>
          <a:lstStyle/>
          <a:p>
            <a:pPr eaLnBrk="1" hangingPunct="1"/>
            <a:r>
              <a:rPr lang="en-US" altLang="en-US" dirty="0"/>
              <a:t>Point, Line and Edge Detection</a:t>
            </a:r>
          </a:p>
        </p:txBody>
      </p:sp>
      <p:pic>
        <p:nvPicPr>
          <p:cNvPr id="11" name="Picture 10">
            <a:extLst>
              <a:ext uri="{FF2B5EF4-FFF2-40B4-BE49-F238E27FC236}">
                <a16:creationId xmlns:a16="http://schemas.microsoft.com/office/drawing/2014/main" id="{27294622-A81C-C840-0CB9-B2953D49A3C3}"/>
              </a:ext>
            </a:extLst>
          </p:cNvPr>
          <p:cNvPicPr>
            <a:picLocks noChangeAspect="1"/>
          </p:cNvPicPr>
          <p:nvPr/>
        </p:nvPicPr>
        <p:blipFill>
          <a:blip r:embed="rId2"/>
          <a:stretch>
            <a:fillRect/>
          </a:stretch>
        </p:blipFill>
        <p:spPr>
          <a:xfrm>
            <a:off x="3343275" y="762000"/>
            <a:ext cx="5648325" cy="5334000"/>
          </a:xfrm>
          <a:prstGeom prst="rect">
            <a:avLst/>
          </a:prstGeom>
        </p:spPr>
      </p:pic>
      <p:sp>
        <p:nvSpPr>
          <p:cNvPr id="13" name="TextBox 12">
            <a:extLst>
              <a:ext uri="{FF2B5EF4-FFF2-40B4-BE49-F238E27FC236}">
                <a16:creationId xmlns:a16="http://schemas.microsoft.com/office/drawing/2014/main" id="{71F37403-F10E-7788-D9FD-11ABD771C6C6}"/>
              </a:ext>
            </a:extLst>
          </p:cNvPr>
          <p:cNvSpPr txBox="1"/>
          <p:nvPr/>
        </p:nvSpPr>
        <p:spPr>
          <a:xfrm>
            <a:off x="304800" y="1087882"/>
            <a:ext cx="2590800" cy="3539430"/>
          </a:xfrm>
          <a:prstGeom prst="rect">
            <a:avLst/>
          </a:prstGeom>
          <a:noFill/>
        </p:spPr>
        <p:txBody>
          <a:bodyPr wrap="square">
            <a:spAutoFit/>
          </a:bodyPr>
          <a:lstStyle/>
          <a:p>
            <a:r>
              <a:rPr lang="en-US" sz="1600" dirty="0">
                <a:solidFill>
                  <a:srgbClr val="7030A0"/>
                </a:solidFill>
                <a:latin typeface="+mj-lt"/>
              </a:rPr>
              <a:t>(a) Image. (b) Horizontal intensity profile that includes the isolated point indicated by the arrow. (c) Subsampled profile; the dashes were added for clarity. The numbers in the boxes are the intensity values of the dots shown in the profile.</a:t>
            </a:r>
          </a:p>
          <a:p>
            <a:r>
              <a:rPr lang="en-US" sz="1600" dirty="0">
                <a:solidFill>
                  <a:srgbClr val="7030A0"/>
                </a:solidFill>
                <a:latin typeface="+mj-lt"/>
              </a:rPr>
              <a:t>The derivatives were obtained using Eq. (1) for the first derivative and Eq. (2) for the second.</a:t>
            </a:r>
          </a:p>
        </p:txBody>
      </p:sp>
      <p:pic>
        <p:nvPicPr>
          <p:cNvPr id="15" name="Picture 14">
            <a:extLst>
              <a:ext uri="{FF2B5EF4-FFF2-40B4-BE49-F238E27FC236}">
                <a16:creationId xmlns:a16="http://schemas.microsoft.com/office/drawing/2014/main" id="{714FB652-A986-AABC-17A4-55925A60076A}"/>
              </a:ext>
            </a:extLst>
          </p:cNvPr>
          <p:cNvPicPr>
            <a:picLocks noChangeAspect="1"/>
          </p:cNvPicPr>
          <p:nvPr/>
        </p:nvPicPr>
        <p:blipFill>
          <a:blip r:embed="rId3"/>
          <a:stretch>
            <a:fillRect/>
          </a:stretch>
        </p:blipFill>
        <p:spPr>
          <a:xfrm>
            <a:off x="457200" y="4719820"/>
            <a:ext cx="2590800" cy="537980"/>
          </a:xfrm>
          <a:prstGeom prst="rect">
            <a:avLst/>
          </a:prstGeom>
        </p:spPr>
      </p:pic>
      <p:pic>
        <p:nvPicPr>
          <p:cNvPr id="17" name="Picture 16">
            <a:extLst>
              <a:ext uri="{FF2B5EF4-FFF2-40B4-BE49-F238E27FC236}">
                <a16:creationId xmlns:a16="http://schemas.microsoft.com/office/drawing/2014/main" id="{71A5B820-BD51-D4F2-7EB6-E1CE848BDA10}"/>
              </a:ext>
            </a:extLst>
          </p:cNvPr>
          <p:cNvPicPr>
            <a:picLocks noChangeAspect="1"/>
          </p:cNvPicPr>
          <p:nvPr/>
        </p:nvPicPr>
        <p:blipFill>
          <a:blip r:embed="rId4"/>
          <a:stretch>
            <a:fillRect/>
          </a:stretch>
        </p:blipFill>
        <p:spPr>
          <a:xfrm>
            <a:off x="429495" y="5389420"/>
            <a:ext cx="2886076" cy="432911"/>
          </a:xfrm>
          <a:prstGeom prst="rect">
            <a:avLst/>
          </a:prstGeom>
        </p:spPr>
      </p:pic>
      <p:sp>
        <p:nvSpPr>
          <p:cNvPr id="18" name="TextBox 17">
            <a:extLst>
              <a:ext uri="{FF2B5EF4-FFF2-40B4-BE49-F238E27FC236}">
                <a16:creationId xmlns:a16="http://schemas.microsoft.com/office/drawing/2014/main" id="{AA866F25-E301-3F4A-8679-E23559B02B37}"/>
              </a:ext>
            </a:extLst>
          </p:cNvPr>
          <p:cNvSpPr txBox="1"/>
          <p:nvPr/>
        </p:nvSpPr>
        <p:spPr>
          <a:xfrm>
            <a:off x="0" y="4759337"/>
            <a:ext cx="486030" cy="400110"/>
          </a:xfrm>
          <a:prstGeom prst="rect">
            <a:avLst/>
          </a:prstGeom>
          <a:noFill/>
        </p:spPr>
        <p:txBody>
          <a:bodyPr wrap="none" rtlCol="0">
            <a:spAutoFit/>
          </a:bodyPr>
          <a:lstStyle/>
          <a:p>
            <a:r>
              <a:rPr lang="en-US" sz="2000" dirty="0">
                <a:solidFill>
                  <a:srgbClr val="7030A0"/>
                </a:solidFill>
              </a:rPr>
              <a:t>(1)</a:t>
            </a:r>
          </a:p>
        </p:txBody>
      </p:sp>
      <p:sp>
        <p:nvSpPr>
          <p:cNvPr id="19" name="TextBox 18">
            <a:extLst>
              <a:ext uri="{FF2B5EF4-FFF2-40B4-BE49-F238E27FC236}">
                <a16:creationId xmlns:a16="http://schemas.microsoft.com/office/drawing/2014/main" id="{3448ABF9-FFC1-FC7F-0090-2D1CFE43F351}"/>
              </a:ext>
            </a:extLst>
          </p:cNvPr>
          <p:cNvSpPr txBox="1"/>
          <p:nvPr/>
        </p:nvSpPr>
        <p:spPr>
          <a:xfrm>
            <a:off x="0" y="5391090"/>
            <a:ext cx="486030" cy="400110"/>
          </a:xfrm>
          <a:prstGeom prst="rect">
            <a:avLst/>
          </a:prstGeom>
          <a:noFill/>
        </p:spPr>
        <p:txBody>
          <a:bodyPr wrap="none" rtlCol="0">
            <a:spAutoFit/>
          </a:bodyPr>
          <a:lstStyle/>
          <a:p>
            <a:r>
              <a:rPr lang="en-US" sz="2000" dirty="0">
                <a:solidFill>
                  <a:srgbClr val="7030A0"/>
                </a:solidFill>
              </a:rPr>
              <a:t>(2)</a:t>
            </a:r>
          </a:p>
        </p:txBody>
      </p:sp>
      <p:pic>
        <p:nvPicPr>
          <p:cNvPr id="21" name="Picture 20">
            <a:extLst>
              <a:ext uri="{FF2B5EF4-FFF2-40B4-BE49-F238E27FC236}">
                <a16:creationId xmlns:a16="http://schemas.microsoft.com/office/drawing/2014/main" id="{D520C89F-7F6A-88E9-67DD-8ED0BA6BA904}"/>
              </a:ext>
            </a:extLst>
          </p:cNvPr>
          <p:cNvPicPr>
            <a:picLocks noChangeAspect="1"/>
          </p:cNvPicPr>
          <p:nvPr/>
        </p:nvPicPr>
        <p:blipFill>
          <a:blip r:embed="rId5"/>
          <a:stretch>
            <a:fillRect/>
          </a:stretch>
        </p:blipFill>
        <p:spPr>
          <a:xfrm>
            <a:off x="7239000" y="883094"/>
            <a:ext cx="609600" cy="689811"/>
          </a:xfrm>
          <a:prstGeom prst="rect">
            <a:avLst/>
          </a:prstGeom>
        </p:spPr>
      </p:pic>
    </p:spTree>
    <p:extLst>
      <p:ext uri="{BB962C8B-B14F-4D97-AF65-F5344CB8AC3E}">
        <p14:creationId xmlns:p14="http://schemas.microsoft.com/office/powerpoint/2010/main" val="41500819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a:extLst>
              <a:ext uri="{FF2B5EF4-FFF2-40B4-BE49-F238E27FC236}">
                <a16:creationId xmlns:a16="http://schemas.microsoft.com/office/drawing/2014/main" id="{1C425ECD-5852-03E6-FD65-F9EC899FC241}"/>
              </a:ext>
            </a:extLst>
          </p:cNvPr>
          <p:cNvSpPr>
            <a:spLocks noGrp="1" noChangeArrowheads="1"/>
          </p:cNvSpPr>
          <p:nvPr>
            <p:ph idx="1"/>
          </p:nvPr>
        </p:nvSpPr>
        <p:spPr/>
        <p:txBody>
          <a:bodyPr/>
          <a:lstStyle/>
          <a:p>
            <a:pPr algn="ctr">
              <a:buFontTx/>
              <a:buNone/>
            </a:pPr>
            <a:r>
              <a:rPr lang="en-US" altLang="en-US" dirty="0">
                <a:solidFill>
                  <a:srgbClr val="00B0F0"/>
                </a:solidFill>
              </a:rPr>
              <a:t>	</a:t>
            </a:r>
          </a:p>
          <a:p>
            <a:pPr algn="ctr">
              <a:buFontTx/>
              <a:buNone/>
            </a:pPr>
            <a:endParaRPr lang="en-US" altLang="en-US" dirty="0">
              <a:solidFill>
                <a:srgbClr val="00B0F0"/>
              </a:solidFill>
            </a:endParaRPr>
          </a:p>
          <a:p>
            <a:pPr algn="ctr">
              <a:buFontTx/>
              <a:buNone/>
            </a:pPr>
            <a:endParaRPr lang="en-US" altLang="en-US" dirty="0">
              <a:solidFill>
                <a:srgbClr val="00B0F0"/>
              </a:solidFill>
            </a:endParaRPr>
          </a:p>
          <a:p>
            <a:pPr algn="ctr">
              <a:buFontTx/>
              <a:buNone/>
            </a:pPr>
            <a:r>
              <a:rPr lang="en-US" altLang="en-US" sz="4000" dirty="0">
                <a:solidFill>
                  <a:srgbClr val="00B0F0"/>
                </a:solidFill>
              </a:rPr>
              <a:t>Region Growing</a:t>
            </a:r>
          </a:p>
        </p:txBody>
      </p:sp>
    </p:spTree>
    <p:extLst>
      <p:ext uri="{BB962C8B-B14F-4D97-AF65-F5344CB8AC3E}">
        <p14:creationId xmlns:p14="http://schemas.microsoft.com/office/powerpoint/2010/main" val="7385627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0A925-5767-EEAD-314B-9C7FF8A41302}"/>
              </a:ext>
            </a:extLst>
          </p:cNvPr>
          <p:cNvSpPr>
            <a:spLocks noGrp="1"/>
          </p:cNvSpPr>
          <p:nvPr>
            <p:ph type="title"/>
          </p:nvPr>
        </p:nvSpPr>
        <p:spPr/>
        <p:txBody>
          <a:bodyPr/>
          <a:lstStyle/>
          <a:p>
            <a:r>
              <a:rPr lang="en-US" altLang="en-US" sz="3600" dirty="0">
                <a:solidFill>
                  <a:srgbClr val="00B0F0"/>
                </a:solidFill>
              </a:rPr>
              <a:t>Region Growing</a:t>
            </a:r>
            <a:endParaRPr lang="en-US" dirty="0"/>
          </a:p>
        </p:txBody>
      </p:sp>
      <p:sp>
        <p:nvSpPr>
          <p:cNvPr id="3" name="Content Placeholder 2">
            <a:extLst>
              <a:ext uri="{FF2B5EF4-FFF2-40B4-BE49-F238E27FC236}">
                <a16:creationId xmlns:a16="http://schemas.microsoft.com/office/drawing/2014/main" id="{753F6F6A-FC7C-D6FB-A50F-CE76243FC3EE}"/>
              </a:ext>
            </a:extLst>
          </p:cNvPr>
          <p:cNvSpPr>
            <a:spLocks noGrp="1"/>
          </p:cNvSpPr>
          <p:nvPr>
            <p:ph idx="1"/>
          </p:nvPr>
        </p:nvSpPr>
        <p:spPr>
          <a:xfrm>
            <a:off x="457200" y="838200"/>
            <a:ext cx="8229600" cy="5327649"/>
          </a:xfrm>
        </p:spPr>
        <p:txBody>
          <a:bodyPr/>
          <a:lstStyle/>
          <a:p>
            <a:r>
              <a:rPr lang="en-US" sz="2800" dirty="0"/>
              <a:t>Start with seed points S(</a:t>
            </a:r>
            <a:r>
              <a:rPr lang="en-US" sz="2800" dirty="0" err="1"/>
              <a:t>x,y</a:t>
            </a:r>
            <a:r>
              <a:rPr lang="en-US" sz="2800" dirty="0"/>
              <a:t>) and grow to larger regions satisfying a predicate Q.</a:t>
            </a:r>
          </a:p>
          <a:p>
            <a:r>
              <a:rPr lang="en-US" sz="2800" dirty="0"/>
              <a:t>Needs a stopping rule: no more pixels satisfy the criteria for inclusion in that region.</a:t>
            </a:r>
          </a:p>
          <a:p>
            <a:r>
              <a:rPr lang="en-US" sz="2800" dirty="0"/>
              <a:t>Algorithm</a:t>
            </a:r>
          </a:p>
          <a:p>
            <a:pPr lvl="1"/>
            <a:r>
              <a:rPr lang="en-US" sz="2400" dirty="0"/>
              <a:t>Find all connected components in S(</a:t>
            </a:r>
            <a:r>
              <a:rPr lang="en-US" sz="2400" dirty="0" err="1"/>
              <a:t>x,y</a:t>
            </a:r>
            <a:r>
              <a:rPr lang="en-US" sz="2400" dirty="0"/>
              <a:t>) and erode them to 1 pixel.</a:t>
            </a:r>
          </a:p>
          <a:p>
            <a:pPr lvl="1"/>
            <a:r>
              <a:rPr lang="en-US" sz="2400" dirty="0"/>
              <a:t>Form image </a:t>
            </a:r>
            <a:r>
              <a:rPr lang="en-US" sz="2400" dirty="0" err="1"/>
              <a:t>f</a:t>
            </a:r>
            <a:r>
              <a:rPr lang="en-US" sz="2400" baseline="-25000" dirty="0" err="1"/>
              <a:t>q</a:t>
            </a:r>
            <a:r>
              <a:rPr lang="en-US" sz="2400" dirty="0"/>
              <a:t>(</a:t>
            </a:r>
            <a:r>
              <a:rPr lang="en-US" sz="2400" dirty="0" err="1"/>
              <a:t>x,y</a:t>
            </a:r>
            <a:r>
              <a:rPr lang="en-US" sz="2400" dirty="0"/>
              <a:t>)=1 if f(</a:t>
            </a:r>
            <a:r>
              <a:rPr lang="en-US" sz="2400" dirty="0" err="1"/>
              <a:t>x,y</a:t>
            </a:r>
            <a:r>
              <a:rPr lang="en-US" sz="2400" dirty="0"/>
              <a:t>) satisfies the predicate Q.</a:t>
            </a:r>
          </a:p>
          <a:p>
            <a:pPr lvl="1"/>
            <a:r>
              <a:rPr lang="en-US" sz="2400" dirty="0"/>
              <a:t>Form image g(</a:t>
            </a:r>
            <a:r>
              <a:rPr lang="en-US" sz="2400" dirty="0" err="1"/>
              <a:t>x,y</a:t>
            </a:r>
            <a:r>
              <a:rPr lang="en-US" sz="2400" dirty="0"/>
              <a:t>)=1 for all pixels in </a:t>
            </a:r>
            <a:r>
              <a:rPr lang="en-US" sz="2400" dirty="0" err="1"/>
              <a:t>f</a:t>
            </a:r>
            <a:r>
              <a:rPr lang="en-US" sz="2400" baseline="-25000" dirty="0" err="1"/>
              <a:t>q</a:t>
            </a:r>
            <a:r>
              <a:rPr lang="en-US" sz="2400" dirty="0"/>
              <a:t>(</a:t>
            </a:r>
            <a:r>
              <a:rPr lang="en-US" sz="2400" dirty="0" err="1"/>
              <a:t>x,y</a:t>
            </a:r>
            <a:r>
              <a:rPr lang="en-US" sz="2400" dirty="0"/>
              <a:t>) that are</a:t>
            </a:r>
          </a:p>
          <a:p>
            <a:pPr lvl="1"/>
            <a:r>
              <a:rPr lang="en-US" sz="2400" dirty="0"/>
              <a:t>connected with to any seed point in S(</a:t>
            </a:r>
            <a:r>
              <a:rPr lang="en-US" sz="2400" dirty="0" err="1"/>
              <a:t>x,y</a:t>
            </a:r>
            <a:r>
              <a:rPr lang="en-US" sz="2400" dirty="0"/>
              <a:t>).</a:t>
            </a:r>
          </a:p>
          <a:p>
            <a:pPr lvl="1"/>
            <a:r>
              <a:rPr lang="en-US" sz="2400" dirty="0"/>
              <a:t>Label each connected component in g(</a:t>
            </a:r>
            <a:r>
              <a:rPr lang="en-US" sz="2400" dirty="0" err="1"/>
              <a:t>x,y</a:t>
            </a:r>
            <a:r>
              <a:rPr lang="en-US" sz="2400" dirty="0"/>
              <a:t>) with a different label.</a:t>
            </a:r>
          </a:p>
        </p:txBody>
      </p:sp>
    </p:spTree>
    <p:extLst>
      <p:ext uri="{BB962C8B-B14F-4D97-AF65-F5344CB8AC3E}">
        <p14:creationId xmlns:p14="http://schemas.microsoft.com/office/powerpoint/2010/main" val="18428645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0A925-5767-EEAD-314B-9C7FF8A41302}"/>
              </a:ext>
            </a:extLst>
          </p:cNvPr>
          <p:cNvSpPr>
            <a:spLocks noGrp="1"/>
          </p:cNvSpPr>
          <p:nvPr>
            <p:ph type="title"/>
          </p:nvPr>
        </p:nvSpPr>
        <p:spPr/>
        <p:txBody>
          <a:bodyPr/>
          <a:lstStyle/>
          <a:p>
            <a:r>
              <a:rPr lang="en-US" altLang="en-US" sz="3600" dirty="0">
                <a:solidFill>
                  <a:srgbClr val="00B0F0"/>
                </a:solidFill>
              </a:rPr>
              <a:t>Region Growing</a:t>
            </a:r>
            <a:endParaRPr lang="en-US" dirty="0"/>
          </a:p>
        </p:txBody>
      </p:sp>
      <p:sp>
        <p:nvSpPr>
          <p:cNvPr id="3" name="Content Placeholder 2">
            <a:extLst>
              <a:ext uri="{FF2B5EF4-FFF2-40B4-BE49-F238E27FC236}">
                <a16:creationId xmlns:a16="http://schemas.microsoft.com/office/drawing/2014/main" id="{753F6F6A-FC7C-D6FB-A50F-CE76243FC3EE}"/>
              </a:ext>
            </a:extLst>
          </p:cNvPr>
          <p:cNvSpPr>
            <a:spLocks noGrp="1"/>
          </p:cNvSpPr>
          <p:nvPr>
            <p:ph idx="1"/>
          </p:nvPr>
        </p:nvSpPr>
        <p:spPr>
          <a:xfrm>
            <a:off x="457200" y="914400"/>
            <a:ext cx="8229600" cy="5251449"/>
          </a:xfrm>
        </p:spPr>
        <p:txBody>
          <a:bodyPr/>
          <a:lstStyle/>
          <a:p>
            <a:r>
              <a:rPr lang="en-US" sz="2400" dirty="0"/>
              <a:t>The weld is very bright. The predicate Q used for region growing is to compare the absolute difference between a seed point and a pixel to a threshold. If the difference is below it we accept the pixel as crack.</a:t>
            </a:r>
          </a:p>
        </p:txBody>
      </p:sp>
      <p:pic>
        <p:nvPicPr>
          <p:cNvPr id="5" name="Picture 4">
            <a:extLst>
              <a:ext uri="{FF2B5EF4-FFF2-40B4-BE49-F238E27FC236}">
                <a16:creationId xmlns:a16="http://schemas.microsoft.com/office/drawing/2014/main" id="{283F2227-AC67-ADF2-CB26-141783408688}"/>
              </a:ext>
            </a:extLst>
          </p:cNvPr>
          <p:cNvPicPr>
            <a:picLocks noChangeAspect="1"/>
          </p:cNvPicPr>
          <p:nvPr/>
        </p:nvPicPr>
        <p:blipFill>
          <a:blip r:embed="rId2"/>
          <a:stretch>
            <a:fillRect/>
          </a:stretch>
        </p:blipFill>
        <p:spPr>
          <a:xfrm>
            <a:off x="471054" y="2590800"/>
            <a:ext cx="8229599" cy="3544037"/>
          </a:xfrm>
          <a:prstGeom prst="rect">
            <a:avLst/>
          </a:prstGeom>
        </p:spPr>
      </p:pic>
    </p:spTree>
    <p:extLst>
      <p:ext uri="{BB962C8B-B14F-4D97-AF65-F5344CB8AC3E}">
        <p14:creationId xmlns:p14="http://schemas.microsoft.com/office/powerpoint/2010/main" val="21903251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0A925-5767-EEAD-314B-9C7FF8A41302}"/>
              </a:ext>
            </a:extLst>
          </p:cNvPr>
          <p:cNvSpPr>
            <a:spLocks noGrp="1"/>
          </p:cNvSpPr>
          <p:nvPr>
            <p:ph type="title"/>
          </p:nvPr>
        </p:nvSpPr>
        <p:spPr/>
        <p:txBody>
          <a:bodyPr/>
          <a:lstStyle/>
          <a:p>
            <a:r>
              <a:rPr lang="en-US" altLang="en-US" sz="3600" dirty="0">
                <a:solidFill>
                  <a:srgbClr val="00B0F0"/>
                </a:solidFill>
              </a:rPr>
              <a:t>Region Growing</a:t>
            </a:r>
            <a:endParaRPr lang="en-US" dirty="0"/>
          </a:p>
        </p:txBody>
      </p:sp>
      <p:sp>
        <p:nvSpPr>
          <p:cNvPr id="3" name="Content Placeholder 2">
            <a:extLst>
              <a:ext uri="{FF2B5EF4-FFF2-40B4-BE49-F238E27FC236}">
                <a16:creationId xmlns:a16="http://schemas.microsoft.com/office/drawing/2014/main" id="{753F6F6A-FC7C-D6FB-A50F-CE76243FC3EE}"/>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5DC51881-FC69-F726-A7C1-CF0EE75856A1}"/>
              </a:ext>
            </a:extLst>
          </p:cNvPr>
          <p:cNvPicPr>
            <a:picLocks noChangeAspect="1"/>
          </p:cNvPicPr>
          <p:nvPr/>
        </p:nvPicPr>
        <p:blipFill>
          <a:blip r:embed="rId2"/>
          <a:stretch>
            <a:fillRect/>
          </a:stretch>
        </p:blipFill>
        <p:spPr>
          <a:xfrm>
            <a:off x="425095" y="1076325"/>
            <a:ext cx="8337905" cy="4943475"/>
          </a:xfrm>
          <a:prstGeom prst="rect">
            <a:avLst/>
          </a:prstGeom>
        </p:spPr>
      </p:pic>
    </p:spTree>
    <p:extLst>
      <p:ext uri="{BB962C8B-B14F-4D97-AF65-F5344CB8AC3E}">
        <p14:creationId xmlns:p14="http://schemas.microsoft.com/office/powerpoint/2010/main" val="37013140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a:extLst>
              <a:ext uri="{FF2B5EF4-FFF2-40B4-BE49-F238E27FC236}">
                <a16:creationId xmlns:a16="http://schemas.microsoft.com/office/drawing/2014/main" id="{1C425ECD-5852-03E6-FD65-F9EC899FC241}"/>
              </a:ext>
            </a:extLst>
          </p:cNvPr>
          <p:cNvSpPr>
            <a:spLocks noGrp="1" noChangeArrowheads="1"/>
          </p:cNvSpPr>
          <p:nvPr>
            <p:ph idx="1"/>
          </p:nvPr>
        </p:nvSpPr>
        <p:spPr/>
        <p:txBody>
          <a:bodyPr/>
          <a:lstStyle/>
          <a:p>
            <a:pPr algn="ctr">
              <a:buFontTx/>
              <a:buNone/>
            </a:pPr>
            <a:r>
              <a:rPr lang="en-US" altLang="en-US" dirty="0">
                <a:solidFill>
                  <a:srgbClr val="00B0F0"/>
                </a:solidFill>
              </a:rPr>
              <a:t>	</a:t>
            </a:r>
          </a:p>
          <a:p>
            <a:pPr algn="ctr">
              <a:buFontTx/>
              <a:buNone/>
            </a:pPr>
            <a:endParaRPr lang="en-US" altLang="en-US" dirty="0">
              <a:solidFill>
                <a:srgbClr val="00B0F0"/>
              </a:solidFill>
            </a:endParaRPr>
          </a:p>
          <a:p>
            <a:pPr algn="ctr">
              <a:buFontTx/>
              <a:buNone/>
            </a:pPr>
            <a:endParaRPr lang="en-US" altLang="en-US" dirty="0">
              <a:solidFill>
                <a:srgbClr val="00B0F0"/>
              </a:solidFill>
            </a:endParaRPr>
          </a:p>
          <a:p>
            <a:pPr algn="ctr">
              <a:buFontTx/>
              <a:buNone/>
            </a:pPr>
            <a:r>
              <a:rPr lang="en-US" altLang="en-US" sz="4000" dirty="0">
                <a:solidFill>
                  <a:srgbClr val="00B0F0"/>
                </a:solidFill>
              </a:rPr>
              <a:t>Region Splitting and Merging</a:t>
            </a:r>
          </a:p>
        </p:txBody>
      </p:sp>
    </p:spTree>
    <p:extLst>
      <p:ext uri="{BB962C8B-B14F-4D97-AF65-F5344CB8AC3E}">
        <p14:creationId xmlns:p14="http://schemas.microsoft.com/office/powerpoint/2010/main" val="2036782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49188-070F-8352-AE67-D874811D8D22}"/>
              </a:ext>
            </a:extLst>
          </p:cNvPr>
          <p:cNvSpPr>
            <a:spLocks noGrp="1"/>
          </p:cNvSpPr>
          <p:nvPr>
            <p:ph type="title"/>
          </p:nvPr>
        </p:nvSpPr>
        <p:spPr/>
        <p:txBody>
          <a:bodyPr/>
          <a:lstStyle/>
          <a:p>
            <a:pPr>
              <a:spcBef>
                <a:spcPts val="1200"/>
              </a:spcBef>
            </a:pPr>
            <a:r>
              <a:rPr lang="en-US" dirty="0"/>
              <a:t>Region Splitting and Merging</a:t>
            </a:r>
          </a:p>
        </p:txBody>
      </p:sp>
      <p:sp>
        <p:nvSpPr>
          <p:cNvPr id="3" name="Content Placeholder 2">
            <a:extLst>
              <a:ext uri="{FF2B5EF4-FFF2-40B4-BE49-F238E27FC236}">
                <a16:creationId xmlns:a16="http://schemas.microsoft.com/office/drawing/2014/main" id="{6272BA51-B99D-2DB3-E11E-56C56D0DD904}"/>
              </a:ext>
            </a:extLst>
          </p:cNvPr>
          <p:cNvSpPr>
            <a:spLocks noGrp="1"/>
          </p:cNvSpPr>
          <p:nvPr>
            <p:ph idx="1"/>
          </p:nvPr>
        </p:nvSpPr>
        <p:spPr>
          <a:xfrm>
            <a:off x="457200" y="914400"/>
            <a:ext cx="8229600" cy="5251449"/>
          </a:xfrm>
        </p:spPr>
        <p:txBody>
          <a:bodyPr/>
          <a:lstStyle/>
          <a:p>
            <a:pPr>
              <a:spcBef>
                <a:spcPts val="1200"/>
              </a:spcBef>
            </a:pPr>
            <a:r>
              <a:rPr lang="en-US" sz="2800" dirty="0"/>
              <a:t>Based on quadtrees (quad-images)</a:t>
            </a:r>
          </a:p>
          <a:p>
            <a:pPr>
              <a:spcBef>
                <a:spcPts val="1200"/>
              </a:spcBef>
            </a:pPr>
            <a:r>
              <a:rPr lang="en-US" sz="2800" dirty="0"/>
              <a:t>The root of the tree corresponds to the image.</a:t>
            </a:r>
          </a:p>
          <a:p>
            <a:pPr>
              <a:spcBef>
                <a:spcPts val="1200"/>
              </a:spcBef>
            </a:pPr>
            <a:r>
              <a:rPr lang="en-US" sz="2800" dirty="0"/>
              <a:t>Split the image to sub-images that do not satisfy a predicate Q.</a:t>
            </a:r>
          </a:p>
          <a:p>
            <a:pPr>
              <a:spcBef>
                <a:spcPts val="1200"/>
              </a:spcBef>
            </a:pPr>
            <a:r>
              <a:rPr lang="en-US" sz="2800" dirty="0"/>
              <a:t>If only splitting was used, the final partition would contain adjacent regions with identical properties.</a:t>
            </a:r>
          </a:p>
          <a:p>
            <a:pPr>
              <a:spcBef>
                <a:spcPts val="1200"/>
              </a:spcBef>
            </a:pPr>
            <a:r>
              <a:rPr lang="en-US" sz="2800" dirty="0"/>
              <a:t>A merging step follows to merge regions satisfying the predicate Q to complete the image segmentation task.</a:t>
            </a:r>
          </a:p>
        </p:txBody>
      </p:sp>
    </p:spTree>
    <p:extLst>
      <p:ext uri="{BB962C8B-B14F-4D97-AF65-F5344CB8AC3E}">
        <p14:creationId xmlns:p14="http://schemas.microsoft.com/office/powerpoint/2010/main" val="40591730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49188-070F-8352-AE67-D874811D8D22}"/>
              </a:ext>
            </a:extLst>
          </p:cNvPr>
          <p:cNvSpPr>
            <a:spLocks noGrp="1"/>
          </p:cNvSpPr>
          <p:nvPr>
            <p:ph type="title"/>
          </p:nvPr>
        </p:nvSpPr>
        <p:spPr/>
        <p:txBody>
          <a:bodyPr/>
          <a:lstStyle/>
          <a:p>
            <a:pPr>
              <a:spcBef>
                <a:spcPts val="1200"/>
              </a:spcBef>
            </a:pPr>
            <a:r>
              <a:rPr lang="en-US" dirty="0"/>
              <a:t>Region Splitting and Merging</a:t>
            </a:r>
          </a:p>
        </p:txBody>
      </p:sp>
      <p:sp>
        <p:nvSpPr>
          <p:cNvPr id="3" name="Content Placeholder 2">
            <a:extLst>
              <a:ext uri="{FF2B5EF4-FFF2-40B4-BE49-F238E27FC236}">
                <a16:creationId xmlns:a16="http://schemas.microsoft.com/office/drawing/2014/main" id="{6272BA51-B99D-2DB3-E11E-56C56D0DD904}"/>
              </a:ext>
            </a:extLst>
          </p:cNvPr>
          <p:cNvSpPr>
            <a:spLocks noGrp="1"/>
          </p:cNvSpPr>
          <p:nvPr>
            <p:ph idx="1"/>
          </p:nvPr>
        </p:nvSpPr>
        <p:spPr>
          <a:xfrm>
            <a:off x="457200" y="1066800"/>
            <a:ext cx="8229600" cy="5099049"/>
          </a:xfrm>
        </p:spPr>
        <p:txBody>
          <a:bodyPr/>
          <a:lstStyle/>
          <a:p>
            <a:pPr>
              <a:spcBef>
                <a:spcPts val="1200"/>
              </a:spcBef>
            </a:pPr>
            <a:r>
              <a:rPr lang="en-US" sz="2400" dirty="0"/>
              <a:t>Algorithm:</a:t>
            </a:r>
          </a:p>
          <a:p>
            <a:pPr lvl="1">
              <a:spcBef>
                <a:spcPts val="1200"/>
              </a:spcBef>
            </a:pPr>
            <a:r>
              <a:rPr lang="en-US" sz="2000" dirty="0"/>
              <a:t>Split into four disjoint quadrants any region Ri for which Q(Ri)=FALSE.</a:t>
            </a:r>
          </a:p>
          <a:p>
            <a:pPr lvl="1">
              <a:spcBef>
                <a:spcPts val="1200"/>
              </a:spcBef>
            </a:pPr>
            <a:r>
              <a:rPr lang="en-US" sz="2000" dirty="0"/>
              <a:t>When no further splitting is possible, merge any adjacent regions Ri and </a:t>
            </a:r>
            <a:r>
              <a:rPr lang="en-US" sz="2000" dirty="0" err="1"/>
              <a:t>Rk</a:t>
            </a:r>
            <a:r>
              <a:rPr lang="en-US" sz="2000" dirty="0"/>
              <a:t> for which Q(Ri U </a:t>
            </a:r>
            <a:r>
              <a:rPr lang="en-US" sz="2000" dirty="0" err="1"/>
              <a:t>Rk</a:t>
            </a:r>
            <a:r>
              <a:rPr lang="en-US" sz="2000" dirty="0"/>
              <a:t>)=TRUE.</a:t>
            </a:r>
          </a:p>
          <a:p>
            <a:pPr lvl="1">
              <a:spcBef>
                <a:spcPts val="1200"/>
              </a:spcBef>
            </a:pPr>
            <a:r>
              <a:rPr lang="en-US" sz="2000" dirty="0"/>
              <a:t>Stop when no further merging is possible.</a:t>
            </a:r>
          </a:p>
          <a:p>
            <a:pPr>
              <a:spcBef>
                <a:spcPts val="1200"/>
              </a:spcBef>
            </a:pPr>
            <a:r>
              <a:rPr lang="en-US" sz="2400" dirty="0"/>
              <a:t>A maximum quad-region size is specified beyond which no further splitting is carried out.</a:t>
            </a:r>
          </a:p>
          <a:p>
            <a:pPr>
              <a:spcBef>
                <a:spcPts val="1200"/>
              </a:spcBef>
            </a:pPr>
            <a:r>
              <a:rPr lang="en-US" sz="2400" dirty="0"/>
              <a:t>Many variations have been proposed:</a:t>
            </a:r>
          </a:p>
          <a:p>
            <a:pPr lvl="1">
              <a:spcBef>
                <a:spcPts val="1200"/>
              </a:spcBef>
            </a:pPr>
            <a:r>
              <a:rPr lang="en-US" sz="2000" dirty="0"/>
              <a:t>Merge any adjacent regions if each one satisfies the predicate individually (even if their union does not satisfy it).</a:t>
            </a:r>
          </a:p>
        </p:txBody>
      </p:sp>
    </p:spTree>
    <p:extLst>
      <p:ext uri="{BB962C8B-B14F-4D97-AF65-F5344CB8AC3E}">
        <p14:creationId xmlns:p14="http://schemas.microsoft.com/office/powerpoint/2010/main" val="1735986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49188-070F-8352-AE67-D874811D8D22}"/>
              </a:ext>
            </a:extLst>
          </p:cNvPr>
          <p:cNvSpPr>
            <a:spLocks noGrp="1"/>
          </p:cNvSpPr>
          <p:nvPr>
            <p:ph type="title"/>
          </p:nvPr>
        </p:nvSpPr>
        <p:spPr/>
        <p:txBody>
          <a:bodyPr/>
          <a:lstStyle/>
          <a:p>
            <a:pPr>
              <a:spcBef>
                <a:spcPts val="1200"/>
              </a:spcBef>
            </a:pPr>
            <a:r>
              <a:rPr lang="en-US" dirty="0"/>
              <a:t>Region Splitting and Merging</a:t>
            </a:r>
          </a:p>
        </p:txBody>
      </p:sp>
      <p:sp>
        <p:nvSpPr>
          <p:cNvPr id="3" name="Content Placeholder 2">
            <a:extLst>
              <a:ext uri="{FF2B5EF4-FFF2-40B4-BE49-F238E27FC236}">
                <a16:creationId xmlns:a16="http://schemas.microsoft.com/office/drawing/2014/main" id="{6272BA51-B99D-2DB3-E11E-56C56D0DD904}"/>
              </a:ext>
            </a:extLst>
          </p:cNvPr>
          <p:cNvSpPr>
            <a:spLocks noGrp="1"/>
          </p:cNvSpPr>
          <p:nvPr>
            <p:ph idx="1"/>
          </p:nvPr>
        </p:nvSpPr>
        <p:spPr>
          <a:xfrm>
            <a:off x="457200" y="838200"/>
            <a:ext cx="8229600" cy="5257800"/>
          </a:xfrm>
        </p:spPr>
        <p:txBody>
          <a:bodyPr/>
          <a:lstStyle/>
          <a:p>
            <a:pPr>
              <a:spcBef>
                <a:spcPts val="1200"/>
              </a:spcBef>
            </a:pPr>
            <a:r>
              <a:rPr lang="en-US" sz="2800" dirty="0"/>
              <a:t>Quad-regions resulted from splitting.</a:t>
            </a:r>
          </a:p>
          <a:p>
            <a:pPr>
              <a:spcBef>
                <a:spcPts val="1200"/>
              </a:spcBef>
            </a:pPr>
            <a:endParaRPr lang="en-US" sz="2800" dirty="0"/>
          </a:p>
          <a:p>
            <a:pPr>
              <a:spcBef>
                <a:spcPts val="1200"/>
              </a:spcBef>
            </a:pPr>
            <a:endParaRPr lang="en-US" sz="2800" dirty="0"/>
          </a:p>
          <a:p>
            <a:pPr>
              <a:spcBef>
                <a:spcPts val="1200"/>
              </a:spcBef>
            </a:pPr>
            <a:endParaRPr lang="en-US" sz="2800" dirty="0"/>
          </a:p>
          <a:p>
            <a:pPr>
              <a:spcBef>
                <a:spcPts val="1200"/>
              </a:spcBef>
            </a:pPr>
            <a:endParaRPr lang="en-US" sz="2800" dirty="0"/>
          </a:p>
          <a:p>
            <a:pPr>
              <a:spcBef>
                <a:spcPts val="1200"/>
              </a:spcBef>
            </a:pPr>
            <a:endParaRPr lang="en-US" sz="2800" dirty="0"/>
          </a:p>
          <a:p>
            <a:pPr>
              <a:spcBef>
                <a:spcPts val="1200"/>
              </a:spcBef>
            </a:pPr>
            <a:endParaRPr lang="en-US" sz="1400" dirty="0"/>
          </a:p>
          <a:p>
            <a:pPr>
              <a:spcBef>
                <a:spcPts val="1200"/>
              </a:spcBef>
            </a:pPr>
            <a:r>
              <a:rPr lang="en-US" sz="2800" dirty="0"/>
              <a:t>Merging examples:</a:t>
            </a:r>
          </a:p>
          <a:p>
            <a:pPr lvl="1">
              <a:spcBef>
                <a:spcPts val="600"/>
              </a:spcBef>
            </a:pPr>
            <a:r>
              <a:rPr lang="en-US" sz="2400" dirty="0"/>
              <a:t>R2 may be merged with R41.</a:t>
            </a:r>
          </a:p>
          <a:p>
            <a:pPr lvl="1">
              <a:spcBef>
                <a:spcPts val="600"/>
              </a:spcBef>
            </a:pPr>
            <a:r>
              <a:rPr lang="en-US" sz="2400" dirty="0"/>
              <a:t>R41 may be merged with R42.</a:t>
            </a:r>
          </a:p>
        </p:txBody>
      </p:sp>
      <p:pic>
        <p:nvPicPr>
          <p:cNvPr id="5" name="Picture 4">
            <a:extLst>
              <a:ext uri="{FF2B5EF4-FFF2-40B4-BE49-F238E27FC236}">
                <a16:creationId xmlns:a16="http://schemas.microsoft.com/office/drawing/2014/main" id="{00AA8F4F-0428-575E-719B-B2909308B244}"/>
              </a:ext>
            </a:extLst>
          </p:cNvPr>
          <p:cNvPicPr>
            <a:picLocks noChangeAspect="1"/>
          </p:cNvPicPr>
          <p:nvPr/>
        </p:nvPicPr>
        <p:blipFill rotWithShape="1">
          <a:blip r:embed="rId2"/>
          <a:srcRect t="4678"/>
          <a:stretch/>
        </p:blipFill>
        <p:spPr>
          <a:xfrm>
            <a:off x="509587" y="1371600"/>
            <a:ext cx="8124825" cy="3105150"/>
          </a:xfrm>
          <a:prstGeom prst="rect">
            <a:avLst/>
          </a:prstGeom>
        </p:spPr>
      </p:pic>
    </p:spTree>
    <p:extLst>
      <p:ext uri="{BB962C8B-B14F-4D97-AF65-F5344CB8AC3E}">
        <p14:creationId xmlns:p14="http://schemas.microsoft.com/office/powerpoint/2010/main" val="28365514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algn="r" eaLnBrk="1" fontAlgn="auto" hangingPunct="1">
              <a:spcAft>
                <a:spcPts val="0"/>
              </a:spcAft>
              <a:defRPr/>
            </a:pPr>
            <a:r>
              <a:rPr lang="en-US" dirty="0"/>
              <a:t>Region Splitting and Merging</a:t>
            </a:r>
          </a:p>
        </p:txBody>
      </p:sp>
      <p:sp>
        <p:nvSpPr>
          <p:cNvPr id="120835" name="Rectangle 3"/>
          <p:cNvSpPr>
            <a:spLocks noGrp="1"/>
          </p:cNvSpPr>
          <p:nvPr>
            <p:ph idx="1"/>
          </p:nvPr>
        </p:nvSpPr>
        <p:spPr/>
        <p:txBody>
          <a:bodyPr/>
          <a:lstStyle/>
          <a:p>
            <a:pPr eaLnBrk="1" hangingPunct="1">
              <a:buFontTx/>
              <a:buNone/>
            </a:pPr>
            <a:r>
              <a:rPr lang="en-US" altLang="en-US"/>
              <a:t>           </a:t>
            </a:r>
          </a:p>
        </p:txBody>
      </p:sp>
      <p:grpSp>
        <p:nvGrpSpPr>
          <p:cNvPr id="120837" name="Group 159"/>
          <p:cNvGrpSpPr>
            <a:grpSpLocks/>
          </p:cNvGrpSpPr>
          <p:nvPr/>
        </p:nvGrpSpPr>
        <p:grpSpPr bwMode="auto">
          <a:xfrm>
            <a:off x="152400" y="1371600"/>
            <a:ext cx="8839200" cy="4316413"/>
            <a:chOff x="914400" y="2743200"/>
            <a:chExt cx="7696200" cy="3567113"/>
          </a:xfrm>
        </p:grpSpPr>
        <p:sp>
          <p:nvSpPr>
            <p:cNvPr id="161" name="Rectangle 4"/>
            <p:cNvSpPr>
              <a:spLocks noChangeArrowheads="1"/>
            </p:cNvSpPr>
            <p:nvPr/>
          </p:nvSpPr>
          <p:spPr bwMode="auto">
            <a:xfrm>
              <a:off x="1676400" y="3429000"/>
              <a:ext cx="2286000" cy="2133600"/>
            </a:xfrm>
            <a:prstGeom prst="rect">
              <a:avLst/>
            </a:prstGeom>
            <a:solidFill>
              <a:srgbClr val="FFFFFF"/>
            </a:solidFill>
            <a:ln w="9525">
              <a:solidFill>
                <a:srgbClr val="000000"/>
              </a:solidFill>
              <a:miter lim="800000"/>
              <a:headEnd/>
              <a:tailEnd/>
            </a:ln>
            <a:effectLst/>
          </p:spPr>
          <p:txBody>
            <a:bodyPr wrap="none" anchor="ctr"/>
            <a:lstStyle/>
            <a:p>
              <a:pPr algn="ctr" eaLnBrk="1" fontAlgn="auto" hangingPunct="1">
                <a:spcBef>
                  <a:spcPts val="0"/>
                </a:spcBef>
                <a:spcAft>
                  <a:spcPts val="0"/>
                </a:spcAft>
                <a:defRPr/>
              </a:pPr>
              <a:endParaRPr lang="en-US" sz="1800" kern="0">
                <a:solidFill>
                  <a:sysClr val="windowText" lastClr="000000"/>
                </a:solidFill>
                <a:latin typeface="Franklin Gothic Book"/>
              </a:endParaRPr>
            </a:p>
          </p:txBody>
        </p:sp>
        <p:sp>
          <p:nvSpPr>
            <p:cNvPr id="162" name="Rectangle 5"/>
            <p:cNvSpPr>
              <a:spLocks noChangeArrowheads="1"/>
            </p:cNvSpPr>
            <p:nvPr/>
          </p:nvSpPr>
          <p:spPr bwMode="auto">
            <a:xfrm>
              <a:off x="1676400" y="4495800"/>
              <a:ext cx="1143000" cy="1066800"/>
            </a:xfrm>
            <a:prstGeom prst="rect">
              <a:avLst/>
            </a:prstGeom>
            <a:solidFill>
              <a:srgbClr val="808080"/>
            </a:solidFill>
            <a:ln w="9525">
              <a:solidFill>
                <a:srgbClr val="000000"/>
              </a:solidFill>
              <a:miter lim="800000"/>
              <a:headEnd/>
              <a:tailEnd/>
            </a:ln>
            <a:effectLst/>
          </p:spPr>
          <p:txBody>
            <a:bodyPr wrap="none" anchor="ctr"/>
            <a:lstStyle/>
            <a:p>
              <a:pPr algn="ctr" eaLnBrk="1" fontAlgn="auto" hangingPunct="1">
                <a:spcBef>
                  <a:spcPts val="0"/>
                </a:spcBef>
                <a:spcAft>
                  <a:spcPts val="0"/>
                </a:spcAft>
                <a:defRPr/>
              </a:pPr>
              <a:endParaRPr lang="en-US" sz="1800" kern="0">
                <a:solidFill>
                  <a:sysClr val="windowText" lastClr="000000"/>
                </a:solidFill>
                <a:latin typeface="Franklin Gothic Book"/>
              </a:endParaRPr>
            </a:p>
          </p:txBody>
        </p:sp>
        <p:sp>
          <p:nvSpPr>
            <p:cNvPr id="163" name="Rectangle 6"/>
            <p:cNvSpPr>
              <a:spLocks noChangeArrowheads="1"/>
            </p:cNvSpPr>
            <p:nvPr/>
          </p:nvSpPr>
          <p:spPr bwMode="auto">
            <a:xfrm>
              <a:off x="2819400" y="4495800"/>
              <a:ext cx="1143000" cy="1066800"/>
            </a:xfrm>
            <a:prstGeom prst="rect">
              <a:avLst/>
            </a:prstGeom>
            <a:solidFill>
              <a:srgbClr val="808080"/>
            </a:solidFill>
            <a:ln w="9525">
              <a:solidFill>
                <a:srgbClr val="000000"/>
              </a:solidFill>
              <a:miter lim="800000"/>
              <a:headEnd/>
              <a:tailEnd/>
            </a:ln>
            <a:effectLst/>
          </p:spPr>
          <p:txBody>
            <a:bodyPr wrap="none" anchor="ctr"/>
            <a:lstStyle/>
            <a:p>
              <a:pPr algn="ctr" eaLnBrk="1" fontAlgn="auto" hangingPunct="1">
                <a:spcBef>
                  <a:spcPts val="0"/>
                </a:spcBef>
                <a:spcAft>
                  <a:spcPts val="0"/>
                </a:spcAft>
                <a:defRPr/>
              </a:pPr>
              <a:endParaRPr lang="en-US" sz="1800" kern="0">
                <a:solidFill>
                  <a:sysClr val="windowText" lastClr="000000"/>
                </a:solidFill>
                <a:latin typeface="Franklin Gothic Book"/>
              </a:endParaRPr>
            </a:p>
          </p:txBody>
        </p:sp>
        <p:sp>
          <p:nvSpPr>
            <p:cNvPr id="164" name="Rectangle 7"/>
            <p:cNvSpPr>
              <a:spLocks noChangeArrowheads="1"/>
            </p:cNvSpPr>
            <p:nvPr/>
          </p:nvSpPr>
          <p:spPr bwMode="auto">
            <a:xfrm>
              <a:off x="2819400" y="3429000"/>
              <a:ext cx="1143000" cy="1066800"/>
            </a:xfrm>
            <a:prstGeom prst="rect">
              <a:avLst/>
            </a:prstGeom>
            <a:solidFill>
              <a:srgbClr val="C0C0C0"/>
            </a:solidFill>
            <a:ln w="9525">
              <a:solidFill>
                <a:srgbClr val="000000"/>
              </a:solidFill>
              <a:prstDash val="sysDot"/>
              <a:miter lim="800000"/>
              <a:headEnd/>
              <a:tailEnd/>
            </a:ln>
            <a:effectLst/>
          </p:spPr>
          <p:txBody>
            <a:bodyPr wrap="none" anchor="ctr"/>
            <a:lstStyle/>
            <a:p>
              <a:pPr algn="ctr" eaLnBrk="1" fontAlgn="auto" hangingPunct="1">
                <a:spcBef>
                  <a:spcPts val="0"/>
                </a:spcBef>
                <a:spcAft>
                  <a:spcPts val="0"/>
                </a:spcAft>
                <a:defRPr/>
              </a:pPr>
              <a:endParaRPr lang="en-US" sz="1800" kern="0">
                <a:solidFill>
                  <a:sysClr val="windowText" lastClr="000000"/>
                </a:solidFill>
                <a:latin typeface="Franklin Gothic Book"/>
              </a:endParaRPr>
            </a:p>
          </p:txBody>
        </p:sp>
        <p:sp>
          <p:nvSpPr>
            <p:cNvPr id="165" name="Rectangle 8"/>
            <p:cNvSpPr>
              <a:spLocks noChangeArrowheads="1"/>
            </p:cNvSpPr>
            <p:nvPr/>
          </p:nvSpPr>
          <p:spPr bwMode="auto">
            <a:xfrm>
              <a:off x="1676400" y="3429000"/>
              <a:ext cx="1143000" cy="1066800"/>
            </a:xfrm>
            <a:prstGeom prst="rect">
              <a:avLst/>
            </a:prstGeom>
            <a:solidFill>
              <a:srgbClr val="000000"/>
            </a:solidFill>
            <a:ln w="9525">
              <a:solidFill>
                <a:srgbClr val="000000"/>
              </a:solidFill>
              <a:miter lim="800000"/>
              <a:headEnd/>
              <a:tailEnd/>
            </a:ln>
            <a:effectLst/>
          </p:spPr>
          <p:txBody>
            <a:bodyPr wrap="none" anchor="ctr"/>
            <a:lstStyle/>
            <a:p>
              <a:pPr algn="ctr" eaLnBrk="1" fontAlgn="auto" hangingPunct="1">
                <a:spcBef>
                  <a:spcPts val="0"/>
                </a:spcBef>
                <a:spcAft>
                  <a:spcPts val="0"/>
                </a:spcAft>
                <a:defRPr/>
              </a:pPr>
              <a:endParaRPr lang="en-US" sz="1800" kern="0">
                <a:solidFill>
                  <a:sysClr val="windowText" lastClr="000000"/>
                </a:solidFill>
                <a:latin typeface="Franklin Gothic Book"/>
              </a:endParaRPr>
            </a:p>
          </p:txBody>
        </p:sp>
        <p:sp>
          <p:nvSpPr>
            <p:cNvPr id="166" name="Rectangle 9"/>
            <p:cNvSpPr>
              <a:spLocks noChangeArrowheads="1"/>
            </p:cNvSpPr>
            <p:nvPr/>
          </p:nvSpPr>
          <p:spPr bwMode="auto">
            <a:xfrm>
              <a:off x="1676400" y="3429000"/>
              <a:ext cx="609600" cy="533400"/>
            </a:xfrm>
            <a:prstGeom prst="rect">
              <a:avLst/>
            </a:prstGeom>
            <a:solidFill>
              <a:srgbClr val="CCFFFF"/>
            </a:solidFill>
            <a:ln w="9525">
              <a:solidFill>
                <a:srgbClr val="000000"/>
              </a:solidFill>
              <a:miter lim="800000"/>
              <a:headEnd/>
              <a:tailEnd/>
            </a:ln>
            <a:effectLst/>
          </p:spPr>
          <p:txBody>
            <a:bodyPr wrap="none" anchor="ctr"/>
            <a:lstStyle/>
            <a:p>
              <a:pPr algn="ctr" eaLnBrk="1" fontAlgn="auto" hangingPunct="1">
                <a:spcBef>
                  <a:spcPts val="0"/>
                </a:spcBef>
                <a:spcAft>
                  <a:spcPts val="0"/>
                </a:spcAft>
                <a:defRPr/>
              </a:pPr>
              <a:endParaRPr lang="en-US" sz="1800" kern="0">
                <a:solidFill>
                  <a:sysClr val="windowText" lastClr="000000"/>
                </a:solidFill>
                <a:latin typeface="Franklin Gothic Book"/>
              </a:endParaRPr>
            </a:p>
          </p:txBody>
        </p:sp>
        <p:sp>
          <p:nvSpPr>
            <p:cNvPr id="167" name="Rectangle 10"/>
            <p:cNvSpPr>
              <a:spLocks noChangeArrowheads="1"/>
            </p:cNvSpPr>
            <p:nvPr/>
          </p:nvSpPr>
          <p:spPr bwMode="auto">
            <a:xfrm>
              <a:off x="2286000" y="3962400"/>
              <a:ext cx="533400" cy="533400"/>
            </a:xfrm>
            <a:prstGeom prst="rect">
              <a:avLst/>
            </a:prstGeom>
            <a:solidFill>
              <a:srgbClr val="000000"/>
            </a:solidFill>
            <a:ln w="9525">
              <a:solidFill>
                <a:srgbClr val="000000"/>
              </a:solidFill>
              <a:miter lim="800000"/>
              <a:headEnd/>
              <a:tailEnd/>
            </a:ln>
            <a:effectLst/>
          </p:spPr>
          <p:txBody>
            <a:bodyPr wrap="none" anchor="ctr"/>
            <a:lstStyle/>
            <a:p>
              <a:pPr algn="ctr" eaLnBrk="1" fontAlgn="auto" hangingPunct="1">
                <a:spcBef>
                  <a:spcPts val="0"/>
                </a:spcBef>
                <a:spcAft>
                  <a:spcPts val="0"/>
                </a:spcAft>
                <a:defRPr/>
              </a:pPr>
              <a:endParaRPr lang="en-US" sz="1800" kern="0">
                <a:solidFill>
                  <a:sysClr val="windowText" lastClr="000000"/>
                </a:solidFill>
                <a:latin typeface="Franklin Gothic Book"/>
              </a:endParaRPr>
            </a:p>
          </p:txBody>
        </p:sp>
        <p:sp>
          <p:nvSpPr>
            <p:cNvPr id="168" name="Rectangle 11"/>
            <p:cNvSpPr>
              <a:spLocks noChangeArrowheads="1"/>
            </p:cNvSpPr>
            <p:nvPr/>
          </p:nvSpPr>
          <p:spPr bwMode="auto">
            <a:xfrm>
              <a:off x="2286000" y="3429000"/>
              <a:ext cx="533400" cy="533400"/>
            </a:xfrm>
            <a:prstGeom prst="rect">
              <a:avLst/>
            </a:prstGeom>
            <a:solidFill>
              <a:srgbClr val="CCFFFF"/>
            </a:solidFill>
            <a:ln w="9525">
              <a:solidFill>
                <a:srgbClr val="000000"/>
              </a:solidFill>
              <a:miter lim="800000"/>
              <a:headEnd/>
              <a:tailEnd/>
            </a:ln>
            <a:effectLst/>
          </p:spPr>
          <p:txBody>
            <a:bodyPr wrap="none" anchor="ctr"/>
            <a:lstStyle/>
            <a:p>
              <a:pPr algn="ctr" eaLnBrk="1" fontAlgn="auto" hangingPunct="1">
                <a:spcBef>
                  <a:spcPts val="0"/>
                </a:spcBef>
                <a:spcAft>
                  <a:spcPts val="0"/>
                </a:spcAft>
                <a:defRPr/>
              </a:pPr>
              <a:endParaRPr lang="en-US" sz="1800" kern="0">
                <a:solidFill>
                  <a:sysClr val="windowText" lastClr="000000"/>
                </a:solidFill>
                <a:latin typeface="Franklin Gothic Book"/>
              </a:endParaRPr>
            </a:p>
          </p:txBody>
        </p:sp>
        <p:sp>
          <p:nvSpPr>
            <p:cNvPr id="169" name="Oval 12"/>
            <p:cNvSpPr>
              <a:spLocks noChangeArrowheads="1"/>
            </p:cNvSpPr>
            <p:nvPr/>
          </p:nvSpPr>
          <p:spPr bwMode="auto">
            <a:xfrm>
              <a:off x="4495800" y="5257800"/>
              <a:ext cx="381000" cy="457200"/>
            </a:xfrm>
            <a:prstGeom prst="ellipse">
              <a:avLst/>
            </a:prstGeom>
            <a:solidFill>
              <a:srgbClr val="FFFFFF"/>
            </a:solidFill>
            <a:ln w="9525">
              <a:solidFill>
                <a:srgbClr val="000000"/>
              </a:solidFill>
              <a:round/>
              <a:headEnd/>
              <a:tailEnd/>
            </a:ln>
            <a:effectLst/>
          </p:spPr>
          <p:txBody>
            <a:bodyPr wrap="none" anchor="ctr"/>
            <a:lstStyle/>
            <a:p>
              <a:pPr algn="ctr" fontAlgn="auto">
                <a:spcBef>
                  <a:spcPts val="0"/>
                </a:spcBef>
                <a:spcAft>
                  <a:spcPts val="0"/>
                </a:spcAft>
                <a:defRPr/>
              </a:pPr>
              <a:endParaRPr lang="en-US" sz="1800" kern="0">
                <a:solidFill>
                  <a:sysClr val="windowText" lastClr="000000"/>
                </a:solidFill>
                <a:latin typeface="Franklin Gothic Book"/>
              </a:endParaRPr>
            </a:p>
          </p:txBody>
        </p:sp>
        <p:sp>
          <p:nvSpPr>
            <p:cNvPr id="170" name="Oval 13"/>
            <p:cNvSpPr>
              <a:spLocks noChangeArrowheads="1"/>
            </p:cNvSpPr>
            <p:nvPr/>
          </p:nvSpPr>
          <p:spPr bwMode="auto">
            <a:xfrm>
              <a:off x="6477000" y="5257800"/>
              <a:ext cx="381000" cy="457200"/>
            </a:xfrm>
            <a:prstGeom prst="ellipse">
              <a:avLst/>
            </a:prstGeom>
            <a:solidFill>
              <a:srgbClr val="FFFFFF"/>
            </a:solidFill>
            <a:ln w="9525">
              <a:solidFill>
                <a:srgbClr val="000000"/>
              </a:solidFill>
              <a:round/>
              <a:headEnd/>
              <a:tailEnd/>
            </a:ln>
            <a:effectLst/>
          </p:spPr>
          <p:txBody>
            <a:bodyPr wrap="none" anchor="ctr"/>
            <a:lstStyle/>
            <a:p>
              <a:pPr algn="ctr" fontAlgn="auto">
                <a:spcBef>
                  <a:spcPts val="0"/>
                </a:spcBef>
                <a:spcAft>
                  <a:spcPts val="0"/>
                </a:spcAft>
                <a:defRPr/>
              </a:pPr>
              <a:endParaRPr lang="en-US" sz="1800" kern="0">
                <a:solidFill>
                  <a:sysClr val="windowText" lastClr="000000"/>
                </a:solidFill>
                <a:latin typeface="Franklin Gothic Book"/>
              </a:endParaRPr>
            </a:p>
          </p:txBody>
        </p:sp>
        <p:sp>
          <p:nvSpPr>
            <p:cNvPr id="171" name="Oval 14"/>
            <p:cNvSpPr>
              <a:spLocks noChangeArrowheads="1"/>
            </p:cNvSpPr>
            <p:nvPr/>
          </p:nvSpPr>
          <p:spPr bwMode="auto">
            <a:xfrm>
              <a:off x="5867400" y="5257800"/>
              <a:ext cx="381000" cy="457200"/>
            </a:xfrm>
            <a:prstGeom prst="ellipse">
              <a:avLst/>
            </a:prstGeom>
            <a:solidFill>
              <a:srgbClr val="FFFFFF"/>
            </a:solidFill>
            <a:ln w="9525">
              <a:solidFill>
                <a:srgbClr val="000000"/>
              </a:solidFill>
              <a:round/>
              <a:headEnd/>
              <a:tailEnd/>
            </a:ln>
            <a:effectLst/>
          </p:spPr>
          <p:txBody>
            <a:bodyPr wrap="none" anchor="ctr"/>
            <a:lstStyle/>
            <a:p>
              <a:pPr algn="ctr" fontAlgn="auto">
                <a:spcBef>
                  <a:spcPts val="0"/>
                </a:spcBef>
                <a:spcAft>
                  <a:spcPts val="0"/>
                </a:spcAft>
                <a:defRPr/>
              </a:pPr>
              <a:endParaRPr lang="en-US" sz="1800" kern="0">
                <a:solidFill>
                  <a:sysClr val="windowText" lastClr="000000"/>
                </a:solidFill>
                <a:latin typeface="Franklin Gothic Book"/>
              </a:endParaRPr>
            </a:p>
          </p:txBody>
        </p:sp>
        <p:sp>
          <p:nvSpPr>
            <p:cNvPr id="172" name="Oval 15"/>
            <p:cNvSpPr>
              <a:spLocks noChangeArrowheads="1"/>
            </p:cNvSpPr>
            <p:nvPr/>
          </p:nvSpPr>
          <p:spPr bwMode="auto">
            <a:xfrm>
              <a:off x="5181600" y="5257800"/>
              <a:ext cx="381000" cy="457200"/>
            </a:xfrm>
            <a:prstGeom prst="ellipse">
              <a:avLst/>
            </a:prstGeom>
            <a:solidFill>
              <a:srgbClr val="FFFFFF"/>
            </a:solidFill>
            <a:ln w="9525">
              <a:solidFill>
                <a:srgbClr val="000000"/>
              </a:solidFill>
              <a:round/>
              <a:headEnd/>
              <a:tailEnd/>
            </a:ln>
            <a:effectLst/>
          </p:spPr>
          <p:txBody>
            <a:bodyPr wrap="none" anchor="ctr"/>
            <a:lstStyle/>
            <a:p>
              <a:pPr algn="ctr" fontAlgn="auto">
                <a:spcBef>
                  <a:spcPts val="0"/>
                </a:spcBef>
                <a:spcAft>
                  <a:spcPts val="0"/>
                </a:spcAft>
                <a:defRPr/>
              </a:pPr>
              <a:endParaRPr lang="en-US" sz="1800" kern="0">
                <a:solidFill>
                  <a:sysClr val="windowText" lastClr="000000"/>
                </a:solidFill>
                <a:latin typeface="Franklin Gothic Book"/>
              </a:endParaRPr>
            </a:p>
          </p:txBody>
        </p:sp>
        <p:sp>
          <p:nvSpPr>
            <p:cNvPr id="173" name="Oval 16"/>
            <p:cNvSpPr>
              <a:spLocks noChangeArrowheads="1"/>
            </p:cNvSpPr>
            <p:nvPr/>
          </p:nvSpPr>
          <p:spPr bwMode="auto">
            <a:xfrm>
              <a:off x="7162800" y="4191000"/>
              <a:ext cx="381000" cy="457200"/>
            </a:xfrm>
            <a:prstGeom prst="ellipse">
              <a:avLst/>
            </a:prstGeom>
            <a:solidFill>
              <a:srgbClr val="FFFFFF"/>
            </a:solidFill>
            <a:ln w="9525">
              <a:solidFill>
                <a:srgbClr val="000000"/>
              </a:solidFill>
              <a:round/>
              <a:headEnd/>
              <a:tailEnd/>
            </a:ln>
            <a:effectLst/>
          </p:spPr>
          <p:txBody>
            <a:bodyPr wrap="none" anchor="ctr"/>
            <a:lstStyle/>
            <a:p>
              <a:pPr algn="ctr" fontAlgn="auto">
                <a:spcBef>
                  <a:spcPts val="0"/>
                </a:spcBef>
                <a:spcAft>
                  <a:spcPts val="0"/>
                </a:spcAft>
                <a:defRPr/>
              </a:pPr>
              <a:endParaRPr lang="en-US" sz="1800" kern="0">
                <a:solidFill>
                  <a:sysClr val="windowText" lastClr="000000"/>
                </a:solidFill>
                <a:latin typeface="Franklin Gothic Book"/>
              </a:endParaRPr>
            </a:p>
          </p:txBody>
        </p:sp>
        <p:sp>
          <p:nvSpPr>
            <p:cNvPr id="174" name="Oval 17"/>
            <p:cNvSpPr>
              <a:spLocks noChangeArrowheads="1"/>
            </p:cNvSpPr>
            <p:nvPr/>
          </p:nvSpPr>
          <p:spPr bwMode="auto">
            <a:xfrm>
              <a:off x="7696200" y="4191000"/>
              <a:ext cx="381000" cy="457200"/>
            </a:xfrm>
            <a:prstGeom prst="ellipse">
              <a:avLst/>
            </a:prstGeom>
            <a:solidFill>
              <a:srgbClr val="FFFFFF"/>
            </a:solidFill>
            <a:ln w="9525">
              <a:solidFill>
                <a:srgbClr val="000000"/>
              </a:solidFill>
              <a:round/>
              <a:headEnd/>
              <a:tailEnd/>
            </a:ln>
            <a:effectLst/>
          </p:spPr>
          <p:txBody>
            <a:bodyPr wrap="none" anchor="ctr"/>
            <a:lstStyle/>
            <a:p>
              <a:pPr algn="ctr" fontAlgn="auto">
                <a:spcBef>
                  <a:spcPts val="0"/>
                </a:spcBef>
                <a:spcAft>
                  <a:spcPts val="0"/>
                </a:spcAft>
                <a:defRPr/>
              </a:pPr>
              <a:endParaRPr lang="en-US" sz="1800" kern="0">
                <a:solidFill>
                  <a:sysClr val="windowText" lastClr="000000"/>
                </a:solidFill>
                <a:latin typeface="Franklin Gothic Book"/>
              </a:endParaRPr>
            </a:p>
          </p:txBody>
        </p:sp>
        <p:sp>
          <p:nvSpPr>
            <p:cNvPr id="175" name="Oval 18"/>
            <p:cNvSpPr>
              <a:spLocks noChangeArrowheads="1"/>
            </p:cNvSpPr>
            <p:nvPr/>
          </p:nvSpPr>
          <p:spPr bwMode="auto">
            <a:xfrm>
              <a:off x="8229600" y="4191000"/>
              <a:ext cx="381000" cy="457200"/>
            </a:xfrm>
            <a:prstGeom prst="ellipse">
              <a:avLst/>
            </a:prstGeom>
            <a:solidFill>
              <a:srgbClr val="FFFFFF"/>
            </a:solidFill>
            <a:ln w="9525">
              <a:solidFill>
                <a:srgbClr val="000000"/>
              </a:solidFill>
              <a:round/>
              <a:headEnd/>
              <a:tailEnd/>
            </a:ln>
            <a:effectLst/>
          </p:spPr>
          <p:txBody>
            <a:bodyPr wrap="none" anchor="ctr"/>
            <a:lstStyle/>
            <a:p>
              <a:pPr algn="ctr" fontAlgn="auto">
                <a:spcBef>
                  <a:spcPts val="0"/>
                </a:spcBef>
                <a:spcAft>
                  <a:spcPts val="0"/>
                </a:spcAft>
                <a:defRPr/>
              </a:pPr>
              <a:endParaRPr lang="en-US" sz="1800" kern="0">
                <a:solidFill>
                  <a:sysClr val="windowText" lastClr="000000"/>
                </a:solidFill>
                <a:latin typeface="Franklin Gothic Book"/>
              </a:endParaRPr>
            </a:p>
          </p:txBody>
        </p:sp>
        <p:sp>
          <p:nvSpPr>
            <p:cNvPr id="176" name="Oval 19"/>
            <p:cNvSpPr>
              <a:spLocks noChangeArrowheads="1"/>
            </p:cNvSpPr>
            <p:nvPr/>
          </p:nvSpPr>
          <p:spPr bwMode="auto">
            <a:xfrm>
              <a:off x="7010400" y="2743200"/>
              <a:ext cx="76200" cy="76200"/>
            </a:xfrm>
            <a:prstGeom prst="ellipse">
              <a:avLst/>
            </a:prstGeom>
            <a:solidFill>
              <a:srgbClr val="BBE0E3"/>
            </a:solidFill>
            <a:ln w="9525">
              <a:solidFill>
                <a:srgbClr val="000000"/>
              </a:solidFill>
              <a:round/>
              <a:headEnd/>
              <a:tailEnd/>
            </a:ln>
            <a:effectLst/>
          </p:spPr>
          <p:txBody>
            <a:bodyPr wrap="none" anchor="ctr"/>
            <a:lstStyle/>
            <a:p>
              <a:pPr algn="ctr" eaLnBrk="1" fontAlgn="auto" hangingPunct="1">
                <a:spcBef>
                  <a:spcPts val="0"/>
                </a:spcBef>
                <a:spcAft>
                  <a:spcPts val="0"/>
                </a:spcAft>
                <a:defRPr/>
              </a:pPr>
              <a:endParaRPr lang="en-US" sz="1800" kern="0">
                <a:solidFill>
                  <a:sysClr val="windowText" lastClr="000000"/>
                </a:solidFill>
                <a:latin typeface="Franklin Gothic Book"/>
              </a:endParaRPr>
            </a:p>
          </p:txBody>
        </p:sp>
        <p:sp>
          <p:nvSpPr>
            <p:cNvPr id="177" name="Oval 20"/>
            <p:cNvSpPr>
              <a:spLocks noChangeArrowheads="1"/>
            </p:cNvSpPr>
            <p:nvPr/>
          </p:nvSpPr>
          <p:spPr bwMode="auto">
            <a:xfrm>
              <a:off x="6248400" y="4343400"/>
              <a:ext cx="76200" cy="76200"/>
            </a:xfrm>
            <a:prstGeom prst="ellipse">
              <a:avLst/>
            </a:prstGeom>
            <a:solidFill>
              <a:srgbClr val="BBE0E3"/>
            </a:solidFill>
            <a:ln w="9525">
              <a:solidFill>
                <a:srgbClr val="000000"/>
              </a:solidFill>
              <a:round/>
              <a:headEnd/>
              <a:tailEnd/>
            </a:ln>
            <a:effectLst/>
          </p:spPr>
          <p:txBody>
            <a:bodyPr wrap="none" anchor="ctr"/>
            <a:lstStyle/>
            <a:p>
              <a:pPr algn="ctr" eaLnBrk="1" fontAlgn="auto" hangingPunct="1">
                <a:spcBef>
                  <a:spcPts val="0"/>
                </a:spcBef>
                <a:spcAft>
                  <a:spcPts val="0"/>
                </a:spcAft>
                <a:defRPr/>
              </a:pPr>
              <a:endParaRPr lang="en-US" sz="1800" kern="0">
                <a:solidFill>
                  <a:sysClr val="windowText" lastClr="000000"/>
                </a:solidFill>
                <a:latin typeface="Franklin Gothic Book"/>
              </a:endParaRPr>
            </a:p>
          </p:txBody>
        </p:sp>
        <p:sp>
          <p:nvSpPr>
            <p:cNvPr id="178" name="Line 21"/>
            <p:cNvSpPr>
              <a:spLocks noChangeShapeType="1"/>
            </p:cNvSpPr>
            <p:nvPr/>
          </p:nvSpPr>
          <p:spPr bwMode="auto">
            <a:xfrm>
              <a:off x="7086600" y="2819400"/>
              <a:ext cx="228600" cy="1371600"/>
            </a:xfrm>
            <a:prstGeom prst="line">
              <a:avLst/>
            </a:prstGeom>
            <a:noFill/>
            <a:ln w="9525">
              <a:solidFill>
                <a:srgbClr val="000000"/>
              </a:solidFill>
              <a:round/>
              <a:headEnd/>
              <a:tailEnd/>
            </a:ln>
            <a:effectLst/>
          </p:spPr>
          <p:txBody>
            <a:bodyPr/>
            <a:lstStyle/>
            <a:p>
              <a:pPr algn="ctr" eaLnBrk="1" fontAlgn="auto" hangingPunct="1">
                <a:spcBef>
                  <a:spcPts val="0"/>
                </a:spcBef>
                <a:spcAft>
                  <a:spcPts val="0"/>
                </a:spcAft>
                <a:defRPr/>
              </a:pPr>
              <a:endParaRPr lang="en-US" sz="1800" kern="0">
                <a:solidFill>
                  <a:sysClr val="windowText" lastClr="000000"/>
                </a:solidFill>
                <a:latin typeface="Franklin Gothic Book"/>
              </a:endParaRPr>
            </a:p>
          </p:txBody>
        </p:sp>
        <p:sp>
          <p:nvSpPr>
            <p:cNvPr id="179" name="Line 22"/>
            <p:cNvSpPr>
              <a:spLocks noChangeShapeType="1"/>
            </p:cNvSpPr>
            <p:nvPr/>
          </p:nvSpPr>
          <p:spPr bwMode="auto">
            <a:xfrm>
              <a:off x="7086600" y="2819400"/>
              <a:ext cx="762000" cy="1371600"/>
            </a:xfrm>
            <a:prstGeom prst="line">
              <a:avLst/>
            </a:prstGeom>
            <a:noFill/>
            <a:ln w="9525">
              <a:solidFill>
                <a:srgbClr val="000000"/>
              </a:solidFill>
              <a:round/>
              <a:headEnd/>
              <a:tailEnd/>
            </a:ln>
            <a:effectLst/>
          </p:spPr>
          <p:txBody>
            <a:bodyPr/>
            <a:lstStyle/>
            <a:p>
              <a:pPr algn="ctr" eaLnBrk="1" fontAlgn="auto" hangingPunct="1">
                <a:spcBef>
                  <a:spcPts val="0"/>
                </a:spcBef>
                <a:spcAft>
                  <a:spcPts val="0"/>
                </a:spcAft>
                <a:defRPr/>
              </a:pPr>
              <a:endParaRPr lang="en-US" sz="1800" kern="0">
                <a:solidFill>
                  <a:sysClr val="windowText" lastClr="000000"/>
                </a:solidFill>
                <a:latin typeface="Franklin Gothic Book"/>
              </a:endParaRPr>
            </a:p>
          </p:txBody>
        </p:sp>
        <p:sp>
          <p:nvSpPr>
            <p:cNvPr id="180" name="Line 23"/>
            <p:cNvSpPr>
              <a:spLocks noChangeShapeType="1"/>
            </p:cNvSpPr>
            <p:nvPr/>
          </p:nvSpPr>
          <p:spPr bwMode="auto">
            <a:xfrm>
              <a:off x="7086600" y="2819400"/>
              <a:ext cx="1295400" cy="1371600"/>
            </a:xfrm>
            <a:prstGeom prst="line">
              <a:avLst/>
            </a:prstGeom>
            <a:noFill/>
            <a:ln w="9525">
              <a:solidFill>
                <a:srgbClr val="000000"/>
              </a:solidFill>
              <a:round/>
              <a:headEnd/>
              <a:tailEnd/>
            </a:ln>
            <a:effectLst/>
          </p:spPr>
          <p:txBody>
            <a:bodyPr/>
            <a:lstStyle/>
            <a:p>
              <a:pPr algn="ctr" eaLnBrk="1" fontAlgn="auto" hangingPunct="1">
                <a:spcBef>
                  <a:spcPts val="0"/>
                </a:spcBef>
                <a:spcAft>
                  <a:spcPts val="0"/>
                </a:spcAft>
                <a:defRPr/>
              </a:pPr>
              <a:endParaRPr lang="en-US" sz="1800" kern="0">
                <a:solidFill>
                  <a:sysClr val="windowText" lastClr="000000"/>
                </a:solidFill>
                <a:latin typeface="Franklin Gothic Book"/>
              </a:endParaRPr>
            </a:p>
          </p:txBody>
        </p:sp>
        <p:sp>
          <p:nvSpPr>
            <p:cNvPr id="181" name="Line 24"/>
            <p:cNvSpPr>
              <a:spLocks noChangeShapeType="1"/>
            </p:cNvSpPr>
            <p:nvPr/>
          </p:nvSpPr>
          <p:spPr bwMode="auto">
            <a:xfrm flipH="1">
              <a:off x="6324600" y="2819400"/>
              <a:ext cx="685800" cy="1524000"/>
            </a:xfrm>
            <a:prstGeom prst="line">
              <a:avLst/>
            </a:prstGeom>
            <a:noFill/>
            <a:ln w="9525">
              <a:solidFill>
                <a:srgbClr val="000000"/>
              </a:solidFill>
              <a:round/>
              <a:headEnd/>
              <a:tailEnd/>
            </a:ln>
            <a:effectLst/>
          </p:spPr>
          <p:txBody>
            <a:bodyPr/>
            <a:lstStyle/>
            <a:p>
              <a:pPr algn="ctr" eaLnBrk="1" fontAlgn="auto" hangingPunct="1">
                <a:spcBef>
                  <a:spcPts val="0"/>
                </a:spcBef>
                <a:spcAft>
                  <a:spcPts val="0"/>
                </a:spcAft>
                <a:defRPr/>
              </a:pPr>
              <a:endParaRPr lang="en-US" sz="1800" kern="0">
                <a:solidFill>
                  <a:sysClr val="windowText" lastClr="000000"/>
                </a:solidFill>
                <a:latin typeface="Franklin Gothic Book"/>
              </a:endParaRPr>
            </a:p>
          </p:txBody>
        </p:sp>
        <p:sp>
          <p:nvSpPr>
            <p:cNvPr id="182" name="Line 25"/>
            <p:cNvSpPr>
              <a:spLocks noChangeShapeType="1"/>
            </p:cNvSpPr>
            <p:nvPr/>
          </p:nvSpPr>
          <p:spPr bwMode="auto">
            <a:xfrm flipH="1">
              <a:off x="4724400" y="4343400"/>
              <a:ext cx="1524000" cy="914400"/>
            </a:xfrm>
            <a:prstGeom prst="line">
              <a:avLst/>
            </a:prstGeom>
            <a:noFill/>
            <a:ln w="9525">
              <a:solidFill>
                <a:srgbClr val="000000"/>
              </a:solidFill>
              <a:round/>
              <a:headEnd/>
              <a:tailEnd/>
            </a:ln>
            <a:effectLst/>
          </p:spPr>
          <p:txBody>
            <a:bodyPr/>
            <a:lstStyle/>
            <a:p>
              <a:pPr algn="ctr" eaLnBrk="1" fontAlgn="auto" hangingPunct="1">
                <a:spcBef>
                  <a:spcPts val="0"/>
                </a:spcBef>
                <a:spcAft>
                  <a:spcPts val="0"/>
                </a:spcAft>
                <a:defRPr/>
              </a:pPr>
              <a:endParaRPr lang="en-US" sz="1800" kern="0">
                <a:solidFill>
                  <a:sysClr val="windowText" lastClr="000000"/>
                </a:solidFill>
                <a:latin typeface="Franklin Gothic Book"/>
              </a:endParaRPr>
            </a:p>
          </p:txBody>
        </p:sp>
        <p:sp>
          <p:nvSpPr>
            <p:cNvPr id="183" name="Line 26"/>
            <p:cNvSpPr>
              <a:spLocks noChangeShapeType="1"/>
            </p:cNvSpPr>
            <p:nvPr/>
          </p:nvSpPr>
          <p:spPr bwMode="auto">
            <a:xfrm flipH="1">
              <a:off x="5410200" y="4419600"/>
              <a:ext cx="838200" cy="838200"/>
            </a:xfrm>
            <a:prstGeom prst="line">
              <a:avLst/>
            </a:prstGeom>
            <a:noFill/>
            <a:ln w="9525">
              <a:solidFill>
                <a:srgbClr val="000000"/>
              </a:solidFill>
              <a:round/>
              <a:headEnd/>
              <a:tailEnd/>
            </a:ln>
            <a:effectLst/>
          </p:spPr>
          <p:txBody>
            <a:bodyPr/>
            <a:lstStyle/>
            <a:p>
              <a:pPr algn="ctr" eaLnBrk="1" fontAlgn="auto" hangingPunct="1">
                <a:spcBef>
                  <a:spcPts val="0"/>
                </a:spcBef>
                <a:spcAft>
                  <a:spcPts val="0"/>
                </a:spcAft>
                <a:defRPr/>
              </a:pPr>
              <a:endParaRPr lang="en-US" sz="1800" kern="0">
                <a:solidFill>
                  <a:sysClr val="windowText" lastClr="000000"/>
                </a:solidFill>
                <a:latin typeface="Franklin Gothic Book"/>
              </a:endParaRPr>
            </a:p>
          </p:txBody>
        </p:sp>
        <p:sp>
          <p:nvSpPr>
            <p:cNvPr id="184" name="Line 27"/>
            <p:cNvSpPr>
              <a:spLocks noChangeShapeType="1"/>
            </p:cNvSpPr>
            <p:nvPr/>
          </p:nvSpPr>
          <p:spPr bwMode="auto">
            <a:xfrm flipH="1">
              <a:off x="6096000" y="4419600"/>
              <a:ext cx="152400" cy="838200"/>
            </a:xfrm>
            <a:prstGeom prst="line">
              <a:avLst/>
            </a:prstGeom>
            <a:noFill/>
            <a:ln w="9525">
              <a:solidFill>
                <a:srgbClr val="000000"/>
              </a:solidFill>
              <a:round/>
              <a:headEnd/>
              <a:tailEnd/>
            </a:ln>
            <a:effectLst/>
          </p:spPr>
          <p:txBody>
            <a:bodyPr/>
            <a:lstStyle/>
            <a:p>
              <a:pPr algn="ctr" eaLnBrk="1" fontAlgn="auto" hangingPunct="1">
                <a:spcBef>
                  <a:spcPts val="0"/>
                </a:spcBef>
                <a:spcAft>
                  <a:spcPts val="0"/>
                </a:spcAft>
                <a:defRPr/>
              </a:pPr>
              <a:endParaRPr lang="en-US" sz="1800" kern="0">
                <a:solidFill>
                  <a:sysClr val="windowText" lastClr="000000"/>
                </a:solidFill>
                <a:latin typeface="Franklin Gothic Book"/>
              </a:endParaRPr>
            </a:p>
          </p:txBody>
        </p:sp>
        <p:sp>
          <p:nvSpPr>
            <p:cNvPr id="185" name="Line 28"/>
            <p:cNvSpPr>
              <a:spLocks noChangeShapeType="1"/>
            </p:cNvSpPr>
            <p:nvPr/>
          </p:nvSpPr>
          <p:spPr bwMode="auto">
            <a:xfrm>
              <a:off x="6324600" y="4419600"/>
              <a:ext cx="304800" cy="838200"/>
            </a:xfrm>
            <a:prstGeom prst="line">
              <a:avLst/>
            </a:prstGeom>
            <a:noFill/>
            <a:ln w="9525">
              <a:solidFill>
                <a:srgbClr val="000000"/>
              </a:solidFill>
              <a:round/>
              <a:headEnd/>
              <a:tailEnd/>
            </a:ln>
            <a:effectLst/>
          </p:spPr>
          <p:txBody>
            <a:bodyPr/>
            <a:lstStyle/>
            <a:p>
              <a:pPr algn="ctr" eaLnBrk="1" fontAlgn="auto" hangingPunct="1">
                <a:spcBef>
                  <a:spcPts val="0"/>
                </a:spcBef>
                <a:spcAft>
                  <a:spcPts val="0"/>
                </a:spcAft>
                <a:defRPr/>
              </a:pPr>
              <a:endParaRPr lang="en-US" sz="1800" kern="0">
                <a:solidFill>
                  <a:sysClr val="windowText" lastClr="000000"/>
                </a:solidFill>
                <a:latin typeface="Franklin Gothic Book"/>
              </a:endParaRPr>
            </a:p>
          </p:txBody>
        </p:sp>
        <p:sp>
          <p:nvSpPr>
            <p:cNvPr id="186" name="Text Box 29"/>
            <p:cNvSpPr txBox="1">
              <a:spLocks noChangeArrowheads="1"/>
            </p:cNvSpPr>
            <p:nvPr/>
          </p:nvSpPr>
          <p:spPr bwMode="auto">
            <a:xfrm>
              <a:off x="914400" y="3733800"/>
              <a:ext cx="533400" cy="366713"/>
            </a:xfrm>
            <a:prstGeom prst="rect">
              <a:avLst/>
            </a:prstGeom>
            <a:noFill/>
            <a:ln>
              <a:noFill/>
            </a:ln>
            <a:effectLst/>
          </p:spPr>
          <p:txBody>
            <a:bodyPr>
              <a:spAutoFit/>
            </a:bodyPr>
            <a:lstStyle>
              <a:lvl1pPr eaLnBrk="0" hangingPunct="0">
                <a:defRPr>
                  <a:solidFill>
                    <a:schemeClr val="tx1"/>
                  </a:solidFill>
                  <a:latin typeface="Century Gothic" pitchFamily="34" charset="0"/>
                  <a:ea typeface="MS PGothic" pitchFamily="34" charset="-128"/>
                </a:defRPr>
              </a:lvl1pPr>
              <a:lvl2pPr marL="742950" indent="-285750" eaLnBrk="0" hangingPunct="0">
                <a:defRPr>
                  <a:solidFill>
                    <a:schemeClr val="tx1"/>
                  </a:solidFill>
                  <a:latin typeface="Century Gothic" pitchFamily="34" charset="0"/>
                  <a:ea typeface="MS PGothic" pitchFamily="34" charset="-128"/>
                </a:defRPr>
              </a:lvl2pPr>
              <a:lvl3pPr marL="1143000" indent="-228600" eaLnBrk="0" hangingPunct="0">
                <a:defRPr>
                  <a:solidFill>
                    <a:schemeClr val="tx1"/>
                  </a:solidFill>
                  <a:latin typeface="Century Gothic" pitchFamily="34" charset="0"/>
                  <a:ea typeface="MS PGothic" pitchFamily="34" charset="-128"/>
                </a:defRPr>
              </a:lvl3pPr>
              <a:lvl4pPr marL="1600200" indent="-228600" eaLnBrk="0" hangingPunct="0">
                <a:defRPr>
                  <a:solidFill>
                    <a:schemeClr val="tx1"/>
                  </a:solidFill>
                  <a:latin typeface="Century Gothic" pitchFamily="34" charset="0"/>
                  <a:ea typeface="MS PGothic" pitchFamily="34" charset="-128"/>
                </a:defRPr>
              </a:lvl4pPr>
              <a:lvl5pPr marL="2057400" indent="-228600" eaLnBrk="0" hangingPunct="0">
                <a:defRPr>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entury Gothic" pitchFamily="34" charset="0"/>
                  <a:ea typeface="MS PGothic" pitchFamily="34" charset="-128"/>
                </a:defRPr>
              </a:lvl9pPr>
            </a:lstStyle>
            <a:p>
              <a:pPr algn="ctr" fontAlgn="auto">
                <a:spcBef>
                  <a:spcPct val="50000"/>
                </a:spcBef>
                <a:spcAft>
                  <a:spcPts val="0"/>
                </a:spcAft>
                <a:defRPr/>
              </a:pPr>
              <a:endParaRPr lang="en-US" sz="1800" kern="0">
                <a:solidFill>
                  <a:srgbClr val="000000"/>
                </a:solidFill>
                <a:latin typeface="Arial" pitchFamily="34" charset="0"/>
                <a:cs typeface="Arial" pitchFamily="34" charset="0"/>
              </a:endParaRPr>
            </a:p>
          </p:txBody>
        </p:sp>
        <p:sp>
          <p:nvSpPr>
            <p:cNvPr id="187" name="Text Box 30"/>
            <p:cNvSpPr txBox="1">
              <a:spLocks noChangeArrowheads="1"/>
            </p:cNvSpPr>
            <p:nvPr/>
          </p:nvSpPr>
          <p:spPr bwMode="auto">
            <a:xfrm>
              <a:off x="990600" y="3810000"/>
              <a:ext cx="533400" cy="366713"/>
            </a:xfrm>
            <a:prstGeom prst="rect">
              <a:avLst/>
            </a:prstGeom>
            <a:noFill/>
            <a:ln>
              <a:noFill/>
            </a:ln>
            <a:effectLst/>
          </p:spPr>
          <p:txBody>
            <a:bodyPr>
              <a:spAutoFit/>
            </a:bodyPr>
            <a:lstStyle>
              <a:lvl1pPr eaLnBrk="0" hangingPunct="0">
                <a:defRPr>
                  <a:solidFill>
                    <a:schemeClr val="tx1"/>
                  </a:solidFill>
                  <a:latin typeface="Century Gothic" pitchFamily="34" charset="0"/>
                  <a:ea typeface="MS PGothic" pitchFamily="34" charset="-128"/>
                </a:defRPr>
              </a:lvl1pPr>
              <a:lvl2pPr marL="742950" indent="-285750" eaLnBrk="0" hangingPunct="0">
                <a:defRPr>
                  <a:solidFill>
                    <a:schemeClr val="tx1"/>
                  </a:solidFill>
                  <a:latin typeface="Century Gothic" pitchFamily="34" charset="0"/>
                  <a:ea typeface="MS PGothic" pitchFamily="34" charset="-128"/>
                </a:defRPr>
              </a:lvl2pPr>
              <a:lvl3pPr marL="1143000" indent="-228600" eaLnBrk="0" hangingPunct="0">
                <a:defRPr>
                  <a:solidFill>
                    <a:schemeClr val="tx1"/>
                  </a:solidFill>
                  <a:latin typeface="Century Gothic" pitchFamily="34" charset="0"/>
                  <a:ea typeface="MS PGothic" pitchFamily="34" charset="-128"/>
                </a:defRPr>
              </a:lvl3pPr>
              <a:lvl4pPr marL="1600200" indent="-228600" eaLnBrk="0" hangingPunct="0">
                <a:defRPr>
                  <a:solidFill>
                    <a:schemeClr val="tx1"/>
                  </a:solidFill>
                  <a:latin typeface="Century Gothic" pitchFamily="34" charset="0"/>
                  <a:ea typeface="MS PGothic" pitchFamily="34" charset="-128"/>
                </a:defRPr>
              </a:lvl4pPr>
              <a:lvl5pPr marL="2057400" indent="-228600" eaLnBrk="0" hangingPunct="0">
                <a:defRPr>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entury Gothic" pitchFamily="34" charset="0"/>
                  <a:ea typeface="MS PGothic" pitchFamily="34" charset="-128"/>
                </a:defRPr>
              </a:lvl9pPr>
            </a:lstStyle>
            <a:p>
              <a:pPr algn="ctr" fontAlgn="auto">
                <a:spcBef>
                  <a:spcPct val="50000"/>
                </a:spcBef>
                <a:spcAft>
                  <a:spcPts val="0"/>
                </a:spcAft>
                <a:defRPr/>
              </a:pPr>
              <a:endParaRPr lang="en-US" sz="1800" kern="0">
                <a:solidFill>
                  <a:srgbClr val="000000"/>
                </a:solidFill>
                <a:latin typeface="Arial" pitchFamily="34" charset="0"/>
                <a:cs typeface="Arial" pitchFamily="34" charset="0"/>
              </a:endParaRPr>
            </a:p>
          </p:txBody>
        </p:sp>
        <p:sp>
          <p:nvSpPr>
            <p:cNvPr id="188" name="Text Box 31"/>
            <p:cNvSpPr txBox="1">
              <a:spLocks noChangeArrowheads="1"/>
            </p:cNvSpPr>
            <p:nvPr/>
          </p:nvSpPr>
          <p:spPr bwMode="auto">
            <a:xfrm>
              <a:off x="914400" y="3733800"/>
              <a:ext cx="533400" cy="366713"/>
            </a:xfrm>
            <a:prstGeom prst="rect">
              <a:avLst/>
            </a:prstGeom>
            <a:noFill/>
            <a:ln>
              <a:noFill/>
            </a:ln>
            <a:effectLst/>
          </p:spPr>
          <p:txBody>
            <a:bodyPr>
              <a:spAutoFit/>
            </a:bodyPr>
            <a:lstStyle>
              <a:lvl1pPr eaLnBrk="0" hangingPunct="0">
                <a:defRPr>
                  <a:solidFill>
                    <a:schemeClr val="tx1"/>
                  </a:solidFill>
                  <a:latin typeface="Century Gothic" pitchFamily="34" charset="0"/>
                  <a:ea typeface="MS PGothic" pitchFamily="34" charset="-128"/>
                </a:defRPr>
              </a:lvl1pPr>
              <a:lvl2pPr marL="742950" indent="-285750" eaLnBrk="0" hangingPunct="0">
                <a:defRPr>
                  <a:solidFill>
                    <a:schemeClr val="tx1"/>
                  </a:solidFill>
                  <a:latin typeface="Century Gothic" pitchFamily="34" charset="0"/>
                  <a:ea typeface="MS PGothic" pitchFamily="34" charset="-128"/>
                </a:defRPr>
              </a:lvl2pPr>
              <a:lvl3pPr marL="1143000" indent="-228600" eaLnBrk="0" hangingPunct="0">
                <a:defRPr>
                  <a:solidFill>
                    <a:schemeClr val="tx1"/>
                  </a:solidFill>
                  <a:latin typeface="Century Gothic" pitchFamily="34" charset="0"/>
                  <a:ea typeface="MS PGothic" pitchFamily="34" charset="-128"/>
                </a:defRPr>
              </a:lvl3pPr>
              <a:lvl4pPr marL="1600200" indent="-228600" eaLnBrk="0" hangingPunct="0">
                <a:defRPr>
                  <a:solidFill>
                    <a:schemeClr val="tx1"/>
                  </a:solidFill>
                  <a:latin typeface="Century Gothic" pitchFamily="34" charset="0"/>
                  <a:ea typeface="MS PGothic" pitchFamily="34" charset="-128"/>
                </a:defRPr>
              </a:lvl4pPr>
              <a:lvl5pPr marL="2057400" indent="-228600" eaLnBrk="0" hangingPunct="0">
                <a:defRPr>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entury Gothic" pitchFamily="34" charset="0"/>
                  <a:ea typeface="MS PGothic" pitchFamily="34" charset="-128"/>
                </a:defRPr>
              </a:lvl9pPr>
            </a:lstStyle>
            <a:p>
              <a:pPr algn="ctr" fontAlgn="auto">
                <a:spcBef>
                  <a:spcPct val="50000"/>
                </a:spcBef>
                <a:spcAft>
                  <a:spcPts val="0"/>
                </a:spcAft>
                <a:defRPr/>
              </a:pPr>
              <a:endParaRPr lang="en-US" sz="1800" kern="0">
                <a:solidFill>
                  <a:srgbClr val="000000"/>
                </a:solidFill>
                <a:latin typeface="Arial" pitchFamily="34" charset="0"/>
                <a:cs typeface="Arial" pitchFamily="34" charset="0"/>
              </a:endParaRPr>
            </a:p>
          </p:txBody>
        </p:sp>
        <p:sp>
          <p:nvSpPr>
            <p:cNvPr id="189" name="Text Box 32"/>
            <p:cNvSpPr txBox="1">
              <a:spLocks noChangeArrowheads="1"/>
            </p:cNvSpPr>
            <p:nvPr/>
          </p:nvSpPr>
          <p:spPr bwMode="auto">
            <a:xfrm>
              <a:off x="990600" y="3657600"/>
              <a:ext cx="533400" cy="366713"/>
            </a:xfrm>
            <a:prstGeom prst="rect">
              <a:avLst/>
            </a:prstGeom>
            <a:noFill/>
            <a:ln>
              <a:noFill/>
            </a:ln>
            <a:effectLst/>
          </p:spPr>
          <p:txBody>
            <a:bodyPr>
              <a:spAutoFit/>
            </a:bodyPr>
            <a:lstStyle>
              <a:lvl1pPr eaLnBrk="0" hangingPunct="0">
                <a:defRPr>
                  <a:solidFill>
                    <a:schemeClr val="tx1"/>
                  </a:solidFill>
                  <a:latin typeface="Century Gothic" pitchFamily="34" charset="0"/>
                  <a:ea typeface="MS PGothic" pitchFamily="34" charset="-128"/>
                </a:defRPr>
              </a:lvl1pPr>
              <a:lvl2pPr marL="742950" indent="-285750" eaLnBrk="0" hangingPunct="0">
                <a:defRPr>
                  <a:solidFill>
                    <a:schemeClr val="tx1"/>
                  </a:solidFill>
                  <a:latin typeface="Century Gothic" pitchFamily="34" charset="0"/>
                  <a:ea typeface="MS PGothic" pitchFamily="34" charset="-128"/>
                </a:defRPr>
              </a:lvl2pPr>
              <a:lvl3pPr marL="1143000" indent="-228600" eaLnBrk="0" hangingPunct="0">
                <a:defRPr>
                  <a:solidFill>
                    <a:schemeClr val="tx1"/>
                  </a:solidFill>
                  <a:latin typeface="Century Gothic" pitchFamily="34" charset="0"/>
                  <a:ea typeface="MS PGothic" pitchFamily="34" charset="-128"/>
                </a:defRPr>
              </a:lvl3pPr>
              <a:lvl4pPr marL="1600200" indent="-228600" eaLnBrk="0" hangingPunct="0">
                <a:defRPr>
                  <a:solidFill>
                    <a:schemeClr val="tx1"/>
                  </a:solidFill>
                  <a:latin typeface="Century Gothic" pitchFamily="34" charset="0"/>
                  <a:ea typeface="MS PGothic" pitchFamily="34" charset="-128"/>
                </a:defRPr>
              </a:lvl4pPr>
              <a:lvl5pPr marL="2057400" indent="-228600" eaLnBrk="0" hangingPunct="0">
                <a:defRPr>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entury Gothic" pitchFamily="34" charset="0"/>
                  <a:ea typeface="MS PGothic" pitchFamily="34" charset="-128"/>
                </a:defRPr>
              </a:lvl9pPr>
            </a:lstStyle>
            <a:p>
              <a:pPr algn="ctr" fontAlgn="auto">
                <a:spcBef>
                  <a:spcPct val="50000"/>
                </a:spcBef>
                <a:spcAft>
                  <a:spcPts val="0"/>
                </a:spcAft>
                <a:defRPr/>
              </a:pPr>
              <a:r>
                <a:rPr lang="en-US" sz="1800" kern="0" dirty="0">
                  <a:solidFill>
                    <a:srgbClr val="000000"/>
                  </a:solidFill>
                  <a:latin typeface="Arial" pitchFamily="34" charset="0"/>
                  <a:cs typeface="Arial" pitchFamily="34" charset="0"/>
                </a:rPr>
                <a:t>R0</a:t>
              </a:r>
            </a:p>
          </p:txBody>
        </p:sp>
        <p:sp>
          <p:nvSpPr>
            <p:cNvPr id="190" name="Text Box 33"/>
            <p:cNvSpPr txBox="1">
              <a:spLocks noChangeArrowheads="1"/>
            </p:cNvSpPr>
            <p:nvPr/>
          </p:nvSpPr>
          <p:spPr bwMode="auto">
            <a:xfrm>
              <a:off x="4114800" y="3657600"/>
              <a:ext cx="533400" cy="366713"/>
            </a:xfrm>
            <a:prstGeom prst="rect">
              <a:avLst/>
            </a:prstGeom>
            <a:noFill/>
            <a:ln>
              <a:noFill/>
            </a:ln>
            <a:effectLst/>
          </p:spPr>
          <p:txBody>
            <a:bodyPr>
              <a:spAutoFit/>
            </a:bodyPr>
            <a:lstStyle>
              <a:lvl1pPr eaLnBrk="0" hangingPunct="0">
                <a:defRPr>
                  <a:solidFill>
                    <a:schemeClr val="tx1"/>
                  </a:solidFill>
                  <a:latin typeface="Century Gothic" pitchFamily="34" charset="0"/>
                  <a:ea typeface="MS PGothic" pitchFamily="34" charset="-128"/>
                </a:defRPr>
              </a:lvl1pPr>
              <a:lvl2pPr marL="742950" indent="-285750" eaLnBrk="0" hangingPunct="0">
                <a:defRPr>
                  <a:solidFill>
                    <a:schemeClr val="tx1"/>
                  </a:solidFill>
                  <a:latin typeface="Century Gothic" pitchFamily="34" charset="0"/>
                  <a:ea typeface="MS PGothic" pitchFamily="34" charset="-128"/>
                </a:defRPr>
              </a:lvl2pPr>
              <a:lvl3pPr marL="1143000" indent="-228600" eaLnBrk="0" hangingPunct="0">
                <a:defRPr>
                  <a:solidFill>
                    <a:schemeClr val="tx1"/>
                  </a:solidFill>
                  <a:latin typeface="Century Gothic" pitchFamily="34" charset="0"/>
                  <a:ea typeface="MS PGothic" pitchFamily="34" charset="-128"/>
                </a:defRPr>
              </a:lvl3pPr>
              <a:lvl4pPr marL="1600200" indent="-228600" eaLnBrk="0" hangingPunct="0">
                <a:defRPr>
                  <a:solidFill>
                    <a:schemeClr val="tx1"/>
                  </a:solidFill>
                  <a:latin typeface="Century Gothic" pitchFamily="34" charset="0"/>
                  <a:ea typeface="MS PGothic" pitchFamily="34" charset="-128"/>
                </a:defRPr>
              </a:lvl4pPr>
              <a:lvl5pPr marL="2057400" indent="-228600" eaLnBrk="0" hangingPunct="0">
                <a:defRPr>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entury Gothic" pitchFamily="34" charset="0"/>
                  <a:ea typeface="MS PGothic" pitchFamily="34" charset="-128"/>
                </a:defRPr>
              </a:lvl9pPr>
            </a:lstStyle>
            <a:p>
              <a:pPr algn="ctr" fontAlgn="auto">
                <a:spcBef>
                  <a:spcPct val="50000"/>
                </a:spcBef>
                <a:spcAft>
                  <a:spcPts val="0"/>
                </a:spcAft>
                <a:defRPr/>
              </a:pPr>
              <a:r>
                <a:rPr lang="en-US" sz="1800" kern="0" dirty="0">
                  <a:solidFill>
                    <a:srgbClr val="000000"/>
                  </a:solidFill>
                  <a:latin typeface="Arial" pitchFamily="34" charset="0"/>
                  <a:cs typeface="Arial" pitchFamily="34" charset="0"/>
                </a:rPr>
                <a:t>R1</a:t>
              </a:r>
            </a:p>
          </p:txBody>
        </p:sp>
        <p:sp>
          <p:nvSpPr>
            <p:cNvPr id="191" name="Text Box 34"/>
            <p:cNvSpPr txBox="1">
              <a:spLocks noChangeArrowheads="1"/>
            </p:cNvSpPr>
            <p:nvPr/>
          </p:nvSpPr>
          <p:spPr bwMode="auto">
            <a:xfrm>
              <a:off x="990600" y="4800600"/>
              <a:ext cx="533400" cy="366713"/>
            </a:xfrm>
            <a:prstGeom prst="rect">
              <a:avLst/>
            </a:prstGeom>
            <a:noFill/>
            <a:ln>
              <a:noFill/>
            </a:ln>
            <a:effectLst/>
          </p:spPr>
          <p:txBody>
            <a:bodyPr>
              <a:spAutoFit/>
            </a:bodyPr>
            <a:lstStyle>
              <a:lvl1pPr eaLnBrk="0" hangingPunct="0">
                <a:defRPr>
                  <a:solidFill>
                    <a:schemeClr val="tx1"/>
                  </a:solidFill>
                  <a:latin typeface="Century Gothic" pitchFamily="34" charset="0"/>
                  <a:ea typeface="MS PGothic" pitchFamily="34" charset="-128"/>
                </a:defRPr>
              </a:lvl1pPr>
              <a:lvl2pPr marL="742950" indent="-285750" eaLnBrk="0" hangingPunct="0">
                <a:defRPr>
                  <a:solidFill>
                    <a:schemeClr val="tx1"/>
                  </a:solidFill>
                  <a:latin typeface="Century Gothic" pitchFamily="34" charset="0"/>
                  <a:ea typeface="MS PGothic" pitchFamily="34" charset="-128"/>
                </a:defRPr>
              </a:lvl2pPr>
              <a:lvl3pPr marL="1143000" indent="-228600" eaLnBrk="0" hangingPunct="0">
                <a:defRPr>
                  <a:solidFill>
                    <a:schemeClr val="tx1"/>
                  </a:solidFill>
                  <a:latin typeface="Century Gothic" pitchFamily="34" charset="0"/>
                  <a:ea typeface="MS PGothic" pitchFamily="34" charset="-128"/>
                </a:defRPr>
              </a:lvl3pPr>
              <a:lvl4pPr marL="1600200" indent="-228600" eaLnBrk="0" hangingPunct="0">
                <a:defRPr>
                  <a:solidFill>
                    <a:schemeClr val="tx1"/>
                  </a:solidFill>
                  <a:latin typeface="Century Gothic" pitchFamily="34" charset="0"/>
                  <a:ea typeface="MS PGothic" pitchFamily="34" charset="-128"/>
                </a:defRPr>
              </a:lvl4pPr>
              <a:lvl5pPr marL="2057400" indent="-228600" eaLnBrk="0" hangingPunct="0">
                <a:defRPr>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entury Gothic" pitchFamily="34" charset="0"/>
                  <a:ea typeface="MS PGothic" pitchFamily="34" charset="-128"/>
                </a:defRPr>
              </a:lvl9pPr>
            </a:lstStyle>
            <a:p>
              <a:pPr algn="ctr" fontAlgn="auto">
                <a:spcBef>
                  <a:spcPct val="50000"/>
                </a:spcBef>
                <a:spcAft>
                  <a:spcPts val="0"/>
                </a:spcAft>
                <a:defRPr/>
              </a:pPr>
              <a:r>
                <a:rPr lang="en-US" sz="1800" kern="0" dirty="0">
                  <a:solidFill>
                    <a:srgbClr val="000000"/>
                  </a:solidFill>
                  <a:latin typeface="Arial" pitchFamily="34" charset="0"/>
                  <a:cs typeface="Arial" pitchFamily="34" charset="0"/>
                </a:rPr>
                <a:t>R2</a:t>
              </a:r>
            </a:p>
          </p:txBody>
        </p:sp>
        <p:sp>
          <p:nvSpPr>
            <p:cNvPr id="192" name="Text Box 35"/>
            <p:cNvSpPr txBox="1">
              <a:spLocks noChangeArrowheads="1"/>
            </p:cNvSpPr>
            <p:nvPr/>
          </p:nvSpPr>
          <p:spPr bwMode="auto">
            <a:xfrm>
              <a:off x="4114800" y="4572000"/>
              <a:ext cx="609600" cy="366713"/>
            </a:xfrm>
            <a:prstGeom prst="rect">
              <a:avLst/>
            </a:prstGeom>
            <a:noFill/>
            <a:ln>
              <a:noFill/>
            </a:ln>
            <a:effectLst/>
          </p:spPr>
          <p:txBody>
            <a:bodyPr>
              <a:spAutoFit/>
            </a:bodyPr>
            <a:lstStyle>
              <a:lvl1pPr eaLnBrk="0" hangingPunct="0">
                <a:defRPr>
                  <a:solidFill>
                    <a:schemeClr val="tx1"/>
                  </a:solidFill>
                  <a:latin typeface="Century Gothic" pitchFamily="34" charset="0"/>
                  <a:ea typeface="MS PGothic" pitchFamily="34" charset="-128"/>
                </a:defRPr>
              </a:lvl1pPr>
              <a:lvl2pPr marL="742950" indent="-285750" eaLnBrk="0" hangingPunct="0">
                <a:defRPr>
                  <a:solidFill>
                    <a:schemeClr val="tx1"/>
                  </a:solidFill>
                  <a:latin typeface="Century Gothic" pitchFamily="34" charset="0"/>
                  <a:ea typeface="MS PGothic" pitchFamily="34" charset="-128"/>
                </a:defRPr>
              </a:lvl2pPr>
              <a:lvl3pPr marL="1143000" indent="-228600" eaLnBrk="0" hangingPunct="0">
                <a:defRPr>
                  <a:solidFill>
                    <a:schemeClr val="tx1"/>
                  </a:solidFill>
                  <a:latin typeface="Century Gothic" pitchFamily="34" charset="0"/>
                  <a:ea typeface="MS PGothic" pitchFamily="34" charset="-128"/>
                </a:defRPr>
              </a:lvl3pPr>
              <a:lvl4pPr marL="1600200" indent="-228600" eaLnBrk="0" hangingPunct="0">
                <a:defRPr>
                  <a:solidFill>
                    <a:schemeClr val="tx1"/>
                  </a:solidFill>
                  <a:latin typeface="Century Gothic" pitchFamily="34" charset="0"/>
                  <a:ea typeface="MS PGothic" pitchFamily="34" charset="-128"/>
                </a:defRPr>
              </a:lvl4pPr>
              <a:lvl5pPr marL="2057400" indent="-228600" eaLnBrk="0" hangingPunct="0">
                <a:defRPr>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entury Gothic" pitchFamily="34" charset="0"/>
                  <a:ea typeface="MS PGothic" pitchFamily="34" charset="-128"/>
                </a:defRPr>
              </a:lvl9pPr>
            </a:lstStyle>
            <a:p>
              <a:pPr algn="ctr" fontAlgn="auto">
                <a:spcBef>
                  <a:spcPct val="50000"/>
                </a:spcBef>
                <a:spcAft>
                  <a:spcPts val="0"/>
                </a:spcAft>
                <a:defRPr/>
              </a:pPr>
              <a:r>
                <a:rPr lang="en-US" sz="1800" kern="0">
                  <a:solidFill>
                    <a:srgbClr val="000000"/>
                  </a:solidFill>
                  <a:latin typeface="Arial" pitchFamily="34" charset="0"/>
                  <a:cs typeface="Arial" pitchFamily="34" charset="0"/>
                </a:rPr>
                <a:t>R3</a:t>
              </a:r>
            </a:p>
          </p:txBody>
        </p:sp>
        <p:sp>
          <p:nvSpPr>
            <p:cNvPr id="193" name="Text Box 36"/>
            <p:cNvSpPr txBox="1">
              <a:spLocks noChangeArrowheads="1"/>
            </p:cNvSpPr>
            <p:nvPr/>
          </p:nvSpPr>
          <p:spPr bwMode="auto">
            <a:xfrm>
              <a:off x="5638800" y="3962400"/>
              <a:ext cx="533400" cy="366713"/>
            </a:xfrm>
            <a:prstGeom prst="rect">
              <a:avLst/>
            </a:prstGeom>
            <a:noFill/>
            <a:ln>
              <a:noFill/>
            </a:ln>
            <a:effectLst/>
          </p:spPr>
          <p:txBody>
            <a:bodyPr>
              <a:spAutoFit/>
            </a:bodyPr>
            <a:lstStyle>
              <a:lvl1pPr eaLnBrk="0" hangingPunct="0">
                <a:defRPr>
                  <a:solidFill>
                    <a:schemeClr val="tx1"/>
                  </a:solidFill>
                  <a:latin typeface="Century Gothic" pitchFamily="34" charset="0"/>
                  <a:ea typeface="MS PGothic" pitchFamily="34" charset="-128"/>
                </a:defRPr>
              </a:lvl1pPr>
              <a:lvl2pPr marL="742950" indent="-285750" eaLnBrk="0" hangingPunct="0">
                <a:defRPr>
                  <a:solidFill>
                    <a:schemeClr val="tx1"/>
                  </a:solidFill>
                  <a:latin typeface="Century Gothic" pitchFamily="34" charset="0"/>
                  <a:ea typeface="MS PGothic" pitchFamily="34" charset="-128"/>
                </a:defRPr>
              </a:lvl2pPr>
              <a:lvl3pPr marL="1143000" indent="-228600" eaLnBrk="0" hangingPunct="0">
                <a:defRPr>
                  <a:solidFill>
                    <a:schemeClr val="tx1"/>
                  </a:solidFill>
                  <a:latin typeface="Century Gothic" pitchFamily="34" charset="0"/>
                  <a:ea typeface="MS PGothic" pitchFamily="34" charset="-128"/>
                </a:defRPr>
              </a:lvl3pPr>
              <a:lvl4pPr marL="1600200" indent="-228600" eaLnBrk="0" hangingPunct="0">
                <a:defRPr>
                  <a:solidFill>
                    <a:schemeClr val="tx1"/>
                  </a:solidFill>
                  <a:latin typeface="Century Gothic" pitchFamily="34" charset="0"/>
                  <a:ea typeface="MS PGothic" pitchFamily="34" charset="-128"/>
                </a:defRPr>
              </a:lvl4pPr>
              <a:lvl5pPr marL="2057400" indent="-228600" eaLnBrk="0" hangingPunct="0">
                <a:defRPr>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entury Gothic" pitchFamily="34" charset="0"/>
                  <a:ea typeface="MS PGothic" pitchFamily="34" charset="-128"/>
                </a:defRPr>
              </a:lvl9pPr>
            </a:lstStyle>
            <a:p>
              <a:pPr algn="ctr" fontAlgn="auto">
                <a:spcBef>
                  <a:spcPct val="50000"/>
                </a:spcBef>
                <a:spcAft>
                  <a:spcPts val="0"/>
                </a:spcAft>
                <a:defRPr/>
              </a:pPr>
              <a:r>
                <a:rPr lang="en-US" sz="1800" kern="0" dirty="0">
                  <a:solidFill>
                    <a:srgbClr val="000000"/>
                  </a:solidFill>
                  <a:latin typeface="Arial" pitchFamily="34" charset="0"/>
                  <a:cs typeface="Arial" pitchFamily="34" charset="0"/>
                </a:rPr>
                <a:t>R0</a:t>
              </a:r>
            </a:p>
          </p:txBody>
        </p:sp>
        <p:sp>
          <p:nvSpPr>
            <p:cNvPr id="194" name="Text Box 37"/>
            <p:cNvSpPr txBox="1">
              <a:spLocks noChangeArrowheads="1"/>
            </p:cNvSpPr>
            <p:nvPr/>
          </p:nvSpPr>
          <p:spPr bwMode="auto">
            <a:xfrm>
              <a:off x="7086600" y="4724400"/>
              <a:ext cx="533400" cy="366713"/>
            </a:xfrm>
            <a:prstGeom prst="rect">
              <a:avLst/>
            </a:prstGeom>
            <a:noFill/>
            <a:ln>
              <a:noFill/>
            </a:ln>
            <a:effectLst/>
          </p:spPr>
          <p:txBody>
            <a:bodyPr>
              <a:spAutoFit/>
            </a:bodyPr>
            <a:lstStyle>
              <a:lvl1pPr eaLnBrk="0" hangingPunct="0">
                <a:defRPr>
                  <a:solidFill>
                    <a:schemeClr val="tx1"/>
                  </a:solidFill>
                  <a:latin typeface="Century Gothic" pitchFamily="34" charset="0"/>
                  <a:ea typeface="MS PGothic" pitchFamily="34" charset="-128"/>
                </a:defRPr>
              </a:lvl1pPr>
              <a:lvl2pPr marL="742950" indent="-285750" eaLnBrk="0" hangingPunct="0">
                <a:defRPr>
                  <a:solidFill>
                    <a:schemeClr val="tx1"/>
                  </a:solidFill>
                  <a:latin typeface="Century Gothic" pitchFamily="34" charset="0"/>
                  <a:ea typeface="MS PGothic" pitchFamily="34" charset="-128"/>
                </a:defRPr>
              </a:lvl2pPr>
              <a:lvl3pPr marL="1143000" indent="-228600" eaLnBrk="0" hangingPunct="0">
                <a:defRPr>
                  <a:solidFill>
                    <a:schemeClr val="tx1"/>
                  </a:solidFill>
                  <a:latin typeface="Century Gothic" pitchFamily="34" charset="0"/>
                  <a:ea typeface="MS PGothic" pitchFamily="34" charset="-128"/>
                </a:defRPr>
              </a:lvl3pPr>
              <a:lvl4pPr marL="1600200" indent="-228600" eaLnBrk="0" hangingPunct="0">
                <a:defRPr>
                  <a:solidFill>
                    <a:schemeClr val="tx1"/>
                  </a:solidFill>
                  <a:latin typeface="Century Gothic" pitchFamily="34" charset="0"/>
                  <a:ea typeface="MS PGothic" pitchFamily="34" charset="-128"/>
                </a:defRPr>
              </a:lvl4pPr>
              <a:lvl5pPr marL="2057400" indent="-228600" eaLnBrk="0" hangingPunct="0">
                <a:defRPr>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entury Gothic" pitchFamily="34" charset="0"/>
                  <a:ea typeface="MS PGothic" pitchFamily="34" charset="-128"/>
                </a:defRPr>
              </a:lvl9pPr>
            </a:lstStyle>
            <a:p>
              <a:pPr algn="ctr" fontAlgn="auto">
                <a:spcBef>
                  <a:spcPct val="50000"/>
                </a:spcBef>
                <a:spcAft>
                  <a:spcPts val="0"/>
                </a:spcAft>
                <a:defRPr/>
              </a:pPr>
              <a:r>
                <a:rPr lang="en-US" sz="1800" kern="0">
                  <a:solidFill>
                    <a:srgbClr val="000000"/>
                  </a:solidFill>
                  <a:latin typeface="Arial" pitchFamily="34" charset="0"/>
                  <a:cs typeface="Arial" pitchFamily="34" charset="0"/>
                </a:rPr>
                <a:t>R1</a:t>
              </a:r>
            </a:p>
          </p:txBody>
        </p:sp>
        <p:sp>
          <p:nvSpPr>
            <p:cNvPr id="195" name="Text Box 38"/>
            <p:cNvSpPr txBox="1">
              <a:spLocks noChangeArrowheads="1"/>
            </p:cNvSpPr>
            <p:nvPr/>
          </p:nvSpPr>
          <p:spPr bwMode="auto">
            <a:xfrm>
              <a:off x="4191000" y="5943600"/>
              <a:ext cx="685800" cy="366713"/>
            </a:xfrm>
            <a:prstGeom prst="rect">
              <a:avLst/>
            </a:prstGeom>
            <a:noFill/>
            <a:ln>
              <a:noFill/>
            </a:ln>
            <a:effectLst/>
          </p:spPr>
          <p:txBody>
            <a:bodyPr>
              <a:spAutoFit/>
            </a:bodyPr>
            <a:lstStyle>
              <a:lvl1pPr eaLnBrk="0" hangingPunct="0">
                <a:defRPr>
                  <a:solidFill>
                    <a:schemeClr val="tx1"/>
                  </a:solidFill>
                  <a:latin typeface="Century Gothic" pitchFamily="34" charset="0"/>
                  <a:ea typeface="MS PGothic" pitchFamily="34" charset="-128"/>
                </a:defRPr>
              </a:lvl1pPr>
              <a:lvl2pPr marL="742950" indent="-285750" eaLnBrk="0" hangingPunct="0">
                <a:defRPr>
                  <a:solidFill>
                    <a:schemeClr val="tx1"/>
                  </a:solidFill>
                  <a:latin typeface="Century Gothic" pitchFamily="34" charset="0"/>
                  <a:ea typeface="MS PGothic" pitchFamily="34" charset="-128"/>
                </a:defRPr>
              </a:lvl2pPr>
              <a:lvl3pPr marL="1143000" indent="-228600" eaLnBrk="0" hangingPunct="0">
                <a:defRPr>
                  <a:solidFill>
                    <a:schemeClr val="tx1"/>
                  </a:solidFill>
                  <a:latin typeface="Century Gothic" pitchFamily="34" charset="0"/>
                  <a:ea typeface="MS PGothic" pitchFamily="34" charset="-128"/>
                </a:defRPr>
              </a:lvl3pPr>
              <a:lvl4pPr marL="1600200" indent="-228600" eaLnBrk="0" hangingPunct="0">
                <a:defRPr>
                  <a:solidFill>
                    <a:schemeClr val="tx1"/>
                  </a:solidFill>
                  <a:latin typeface="Century Gothic" pitchFamily="34" charset="0"/>
                  <a:ea typeface="MS PGothic" pitchFamily="34" charset="-128"/>
                </a:defRPr>
              </a:lvl4pPr>
              <a:lvl5pPr marL="2057400" indent="-228600" eaLnBrk="0" hangingPunct="0">
                <a:defRPr>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entury Gothic" pitchFamily="34" charset="0"/>
                  <a:ea typeface="MS PGothic" pitchFamily="34" charset="-128"/>
                </a:defRPr>
              </a:lvl9pPr>
            </a:lstStyle>
            <a:p>
              <a:pPr algn="ctr" fontAlgn="auto">
                <a:spcBef>
                  <a:spcPct val="50000"/>
                </a:spcBef>
                <a:spcAft>
                  <a:spcPts val="0"/>
                </a:spcAft>
                <a:defRPr/>
              </a:pPr>
              <a:r>
                <a:rPr lang="en-US" sz="1800" kern="0">
                  <a:solidFill>
                    <a:srgbClr val="000000"/>
                  </a:solidFill>
                  <a:latin typeface="Arial" pitchFamily="34" charset="0"/>
                  <a:cs typeface="Arial" pitchFamily="34" charset="0"/>
                </a:rPr>
                <a:t>R00</a:t>
              </a:r>
            </a:p>
          </p:txBody>
        </p:sp>
        <p:sp>
          <p:nvSpPr>
            <p:cNvPr id="196" name="Text Box 39"/>
            <p:cNvSpPr txBox="1">
              <a:spLocks noChangeArrowheads="1"/>
            </p:cNvSpPr>
            <p:nvPr/>
          </p:nvSpPr>
          <p:spPr bwMode="auto">
            <a:xfrm>
              <a:off x="4953000" y="5943600"/>
              <a:ext cx="685800" cy="366713"/>
            </a:xfrm>
            <a:prstGeom prst="rect">
              <a:avLst/>
            </a:prstGeom>
            <a:noFill/>
            <a:ln>
              <a:noFill/>
            </a:ln>
            <a:effectLst/>
          </p:spPr>
          <p:txBody>
            <a:bodyPr>
              <a:spAutoFit/>
            </a:bodyPr>
            <a:lstStyle>
              <a:lvl1pPr eaLnBrk="0" hangingPunct="0">
                <a:defRPr>
                  <a:solidFill>
                    <a:schemeClr val="tx1"/>
                  </a:solidFill>
                  <a:latin typeface="Century Gothic" pitchFamily="34" charset="0"/>
                  <a:ea typeface="MS PGothic" pitchFamily="34" charset="-128"/>
                </a:defRPr>
              </a:lvl1pPr>
              <a:lvl2pPr marL="742950" indent="-285750" eaLnBrk="0" hangingPunct="0">
                <a:defRPr>
                  <a:solidFill>
                    <a:schemeClr val="tx1"/>
                  </a:solidFill>
                  <a:latin typeface="Century Gothic" pitchFamily="34" charset="0"/>
                  <a:ea typeface="MS PGothic" pitchFamily="34" charset="-128"/>
                </a:defRPr>
              </a:lvl2pPr>
              <a:lvl3pPr marL="1143000" indent="-228600" eaLnBrk="0" hangingPunct="0">
                <a:defRPr>
                  <a:solidFill>
                    <a:schemeClr val="tx1"/>
                  </a:solidFill>
                  <a:latin typeface="Century Gothic" pitchFamily="34" charset="0"/>
                  <a:ea typeface="MS PGothic" pitchFamily="34" charset="-128"/>
                </a:defRPr>
              </a:lvl3pPr>
              <a:lvl4pPr marL="1600200" indent="-228600" eaLnBrk="0" hangingPunct="0">
                <a:defRPr>
                  <a:solidFill>
                    <a:schemeClr val="tx1"/>
                  </a:solidFill>
                  <a:latin typeface="Century Gothic" pitchFamily="34" charset="0"/>
                  <a:ea typeface="MS PGothic" pitchFamily="34" charset="-128"/>
                </a:defRPr>
              </a:lvl4pPr>
              <a:lvl5pPr marL="2057400" indent="-228600" eaLnBrk="0" hangingPunct="0">
                <a:defRPr>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entury Gothic" pitchFamily="34" charset="0"/>
                  <a:ea typeface="MS PGothic" pitchFamily="34" charset="-128"/>
                </a:defRPr>
              </a:lvl9pPr>
            </a:lstStyle>
            <a:p>
              <a:pPr algn="ctr" fontAlgn="auto">
                <a:spcBef>
                  <a:spcPct val="50000"/>
                </a:spcBef>
                <a:spcAft>
                  <a:spcPts val="0"/>
                </a:spcAft>
                <a:defRPr/>
              </a:pPr>
              <a:r>
                <a:rPr lang="en-US" sz="1800" kern="0">
                  <a:solidFill>
                    <a:srgbClr val="000000"/>
                  </a:solidFill>
                  <a:latin typeface="Arial" pitchFamily="34" charset="0"/>
                  <a:cs typeface="Arial" pitchFamily="34" charset="0"/>
                </a:rPr>
                <a:t>R01</a:t>
              </a:r>
            </a:p>
          </p:txBody>
        </p:sp>
        <p:sp>
          <p:nvSpPr>
            <p:cNvPr id="197" name="Text Box 40"/>
            <p:cNvSpPr txBox="1">
              <a:spLocks noChangeArrowheads="1"/>
            </p:cNvSpPr>
            <p:nvPr/>
          </p:nvSpPr>
          <p:spPr bwMode="auto">
            <a:xfrm>
              <a:off x="5638800" y="5943600"/>
              <a:ext cx="685800" cy="366713"/>
            </a:xfrm>
            <a:prstGeom prst="rect">
              <a:avLst/>
            </a:prstGeom>
            <a:noFill/>
            <a:ln>
              <a:noFill/>
            </a:ln>
            <a:effectLst/>
          </p:spPr>
          <p:txBody>
            <a:bodyPr>
              <a:spAutoFit/>
            </a:bodyPr>
            <a:lstStyle>
              <a:lvl1pPr eaLnBrk="0" hangingPunct="0">
                <a:defRPr>
                  <a:solidFill>
                    <a:schemeClr val="tx1"/>
                  </a:solidFill>
                  <a:latin typeface="Century Gothic" pitchFamily="34" charset="0"/>
                  <a:ea typeface="MS PGothic" pitchFamily="34" charset="-128"/>
                </a:defRPr>
              </a:lvl1pPr>
              <a:lvl2pPr marL="742950" indent="-285750" eaLnBrk="0" hangingPunct="0">
                <a:defRPr>
                  <a:solidFill>
                    <a:schemeClr val="tx1"/>
                  </a:solidFill>
                  <a:latin typeface="Century Gothic" pitchFamily="34" charset="0"/>
                  <a:ea typeface="MS PGothic" pitchFamily="34" charset="-128"/>
                </a:defRPr>
              </a:lvl2pPr>
              <a:lvl3pPr marL="1143000" indent="-228600" eaLnBrk="0" hangingPunct="0">
                <a:defRPr>
                  <a:solidFill>
                    <a:schemeClr val="tx1"/>
                  </a:solidFill>
                  <a:latin typeface="Century Gothic" pitchFamily="34" charset="0"/>
                  <a:ea typeface="MS PGothic" pitchFamily="34" charset="-128"/>
                </a:defRPr>
              </a:lvl3pPr>
              <a:lvl4pPr marL="1600200" indent="-228600" eaLnBrk="0" hangingPunct="0">
                <a:defRPr>
                  <a:solidFill>
                    <a:schemeClr val="tx1"/>
                  </a:solidFill>
                  <a:latin typeface="Century Gothic" pitchFamily="34" charset="0"/>
                  <a:ea typeface="MS PGothic" pitchFamily="34" charset="-128"/>
                </a:defRPr>
              </a:lvl4pPr>
              <a:lvl5pPr marL="2057400" indent="-228600" eaLnBrk="0" hangingPunct="0">
                <a:defRPr>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entury Gothic" pitchFamily="34" charset="0"/>
                  <a:ea typeface="MS PGothic" pitchFamily="34" charset="-128"/>
                </a:defRPr>
              </a:lvl9pPr>
            </a:lstStyle>
            <a:p>
              <a:pPr algn="ctr" fontAlgn="auto">
                <a:spcBef>
                  <a:spcPct val="50000"/>
                </a:spcBef>
                <a:spcAft>
                  <a:spcPts val="0"/>
                </a:spcAft>
                <a:defRPr/>
              </a:pPr>
              <a:r>
                <a:rPr lang="en-US" sz="1800" kern="0">
                  <a:solidFill>
                    <a:srgbClr val="000000"/>
                  </a:solidFill>
                  <a:latin typeface="Arial" pitchFamily="34" charset="0"/>
                  <a:cs typeface="Arial" pitchFamily="34" charset="0"/>
                </a:rPr>
                <a:t>R02</a:t>
              </a:r>
            </a:p>
          </p:txBody>
        </p:sp>
        <p:sp>
          <p:nvSpPr>
            <p:cNvPr id="198" name="Text Box 41"/>
            <p:cNvSpPr txBox="1">
              <a:spLocks noChangeArrowheads="1"/>
            </p:cNvSpPr>
            <p:nvPr/>
          </p:nvSpPr>
          <p:spPr bwMode="auto">
            <a:xfrm>
              <a:off x="6400800" y="5943600"/>
              <a:ext cx="685800" cy="366713"/>
            </a:xfrm>
            <a:prstGeom prst="rect">
              <a:avLst/>
            </a:prstGeom>
            <a:noFill/>
            <a:ln>
              <a:noFill/>
            </a:ln>
            <a:effectLst/>
          </p:spPr>
          <p:txBody>
            <a:bodyPr>
              <a:spAutoFit/>
            </a:bodyPr>
            <a:lstStyle>
              <a:lvl1pPr eaLnBrk="0" hangingPunct="0">
                <a:defRPr>
                  <a:solidFill>
                    <a:schemeClr val="tx1"/>
                  </a:solidFill>
                  <a:latin typeface="Century Gothic" pitchFamily="34" charset="0"/>
                  <a:ea typeface="MS PGothic" pitchFamily="34" charset="-128"/>
                </a:defRPr>
              </a:lvl1pPr>
              <a:lvl2pPr marL="742950" indent="-285750" eaLnBrk="0" hangingPunct="0">
                <a:defRPr>
                  <a:solidFill>
                    <a:schemeClr val="tx1"/>
                  </a:solidFill>
                  <a:latin typeface="Century Gothic" pitchFamily="34" charset="0"/>
                  <a:ea typeface="MS PGothic" pitchFamily="34" charset="-128"/>
                </a:defRPr>
              </a:lvl2pPr>
              <a:lvl3pPr marL="1143000" indent="-228600" eaLnBrk="0" hangingPunct="0">
                <a:defRPr>
                  <a:solidFill>
                    <a:schemeClr val="tx1"/>
                  </a:solidFill>
                  <a:latin typeface="Century Gothic" pitchFamily="34" charset="0"/>
                  <a:ea typeface="MS PGothic" pitchFamily="34" charset="-128"/>
                </a:defRPr>
              </a:lvl3pPr>
              <a:lvl4pPr marL="1600200" indent="-228600" eaLnBrk="0" hangingPunct="0">
                <a:defRPr>
                  <a:solidFill>
                    <a:schemeClr val="tx1"/>
                  </a:solidFill>
                  <a:latin typeface="Century Gothic" pitchFamily="34" charset="0"/>
                  <a:ea typeface="MS PGothic" pitchFamily="34" charset="-128"/>
                </a:defRPr>
              </a:lvl4pPr>
              <a:lvl5pPr marL="2057400" indent="-228600" eaLnBrk="0" hangingPunct="0">
                <a:defRPr>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entury Gothic" pitchFamily="34" charset="0"/>
                  <a:ea typeface="MS PGothic" pitchFamily="34" charset="-128"/>
                </a:defRPr>
              </a:lvl9pPr>
            </a:lstStyle>
            <a:p>
              <a:pPr algn="ctr" fontAlgn="auto">
                <a:spcBef>
                  <a:spcPct val="50000"/>
                </a:spcBef>
                <a:spcAft>
                  <a:spcPts val="0"/>
                </a:spcAft>
                <a:defRPr/>
              </a:pPr>
              <a:r>
                <a:rPr lang="en-US" sz="1800" kern="0">
                  <a:solidFill>
                    <a:srgbClr val="000000"/>
                  </a:solidFill>
                  <a:latin typeface="Arial" pitchFamily="34" charset="0"/>
                  <a:cs typeface="Arial" pitchFamily="34" charset="0"/>
                </a:rPr>
                <a:t>R04</a:t>
              </a:r>
            </a:p>
          </p:txBody>
        </p:sp>
      </p:gr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defRPr/>
            </a:pPr>
            <a:r>
              <a:rPr lang="en-US" dirty="0"/>
              <a:t>Region Splitting and Merging</a:t>
            </a:r>
          </a:p>
        </p:txBody>
      </p:sp>
      <p:pic>
        <p:nvPicPr>
          <p:cNvPr id="121863"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6927" y="3810200"/>
            <a:ext cx="4581526" cy="183751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186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54" y="1576875"/>
            <a:ext cx="4545013" cy="1827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186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2889" y="1576875"/>
            <a:ext cx="4343400" cy="1861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186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9034" y="3810201"/>
            <a:ext cx="4351154" cy="1703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8139</TotalTime>
  <Words>3969</Words>
  <Application>Microsoft Office PowerPoint</Application>
  <PresentationFormat>On-screen Show (4:3)</PresentationFormat>
  <Paragraphs>484</Paragraphs>
  <Slides>101</Slides>
  <Notes>8</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3</vt:i4>
      </vt:variant>
      <vt:variant>
        <vt:lpstr>Slide Titles</vt:lpstr>
      </vt:variant>
      <vt:variant>
        <vt:i4>101</vt:i4>
      </vt:variant>
    </vt:vector>
  </HeadingPairs>
  <TitlesOfParts>
    <vt:vector size="109" baseType="lpstr">
      <vt:lpstr>Arial</vt:lpstr>
      <vt:lpstr>Calibri</vt:lpstr>
      <vt:lpstr>Franklin Gothic Book</vt:lpstr>
      <vt:lpstr>Wingdings</vt:lpstr>
      <vt:lpstr>Clarity</vt:lpstr>
      <vt:lpstr>CorelPhotoPaint.Image.11</vt:lpstr>
      <vt:lpstr>Equation</vt:lpstr>
      <vt:lpstr>Worksheet</vt:lpstr>
      <vt:lpstr>PowerPoint Presentation</vt:lpstr>
      <vt:lpstr>Image Segmentation</vt:lpstr>
      <vt:lpstr>Image Segmentation</vt:lpstr>
      <vt:lpstr>Image Segmentation</vt:lpstr>
      <vt:lpstr>Image Segmentation: Fundamentals</vt:lpstr>
      <vt:lpstr>Image Segmentation: Fundamentals</vt:lpstr>
      <vt:lpstr>Image Segmentation: Fundamentals</vt:lpstr>
      <vt:lpstr>PowerPoint Presentation</vt:lpstr>
      <vt:lpstr>Point, Line and Edge Detection</vt:lpstr>
      <vt:lpstr>Point, Line and Edge Detection</vt:lpstr>
      <vt:lpstr>Detection of Isolated Points</vt:lpstr>
      <vt:lpstr>Line Detection</vt:lpstr>
      <vt:lpstr>Line Detection</vt:lpstr>
      <vt:lpstr>Line Detection</vt:lpstr>
      <vt:lpstr>Edge Detection</vt:lpstr>
      <vt:lpstr>Edge Detection</vt:lpstr>
      <vt:lpstr>Edge Detection</vt:lpstr>
      <vt:lpstr>Edge Detection</vt:lpstr>
      <vt:lpstr>Edge Model and Noise</vt:lpstr>
      <vt:lpstr>Edge Model and Noise</vt:lpstr>
      <vt:lpstr>Fundamental Steps in Edge Detection</vt:lpstr>
      <vt:lpstr>Image Gradient</vt:lpstr>
      <vt:lpstr>Image Gradient</vt:lpstr>
      <vt:lpstr>Gradient Operators</vt:lpstr>
      <vt:lpstr>Gradient Operators: Vertical and Horizontal</vt:lpstr>
      <vt:lpstr>Gradient Operators: Diagonal</vt:lpstr>
      <vt:lpstr>Gradient Operators: Example</vt:lpstr>
      <vt:lpstr>Gradient Operators: Example</vt:lpstr>
      <vt:lpstr>Laplace Operator</vt:lpstr>
      <vt:lpstr>Laplace Operator</vt:lpstr>
      <vt:lpstr>Laplace Operator: Image Enhancement</vt:lpstr>
      <vt:lpstr>Laplace Operator: Image Enhancement</vt:lpstr>
      <vt:lpstr>Laplace Operator: Image Enhancement</vt:lpstr>
      <vt:lpstr>Laplace Operator: Image Enhancement</vt:lpstr>
      <vt:lpstr>The Laplacian of Gauss – LoG Operator</vt:lpstr>
      <vt:lpstr>The Laplacian of Gauss – LoG Operator</vt:lpstr>
      <vt:lpstr>The Laplacian of Gauss – LoG Operator</vt:lpstr>
      <vt:lpstr>The Laplacian of Gauss – LoG Operator</vt:lpstr>
      <vt:lpstr>The Laplacian of Gauss – LoG Operator</vt:lpstr>
      <vt:lpstr>The Difference of Gauss – DoG Operator</vt:lpstr>
      <vt:lpstr>Edge Detection: Practice</vt:lpstr>
      <vt:lpstr>Designing an Optimal Edge Detector</vt:lpstr>
      <vt:lpstr>Canny Edge Detector (J. Canny’1986)</vt:lpstr>
      <vt:lpstr>Flow-chart of Canny Edge Detector (J. Canny’1986)</vt:lpstr>
      <vt:lpstr>Canny Edge Detector (J. Canny’1986)</vt:lpstr>
      <vt:lpstr>Canny Edge Detector (J. Canny’1986)</vt:lpstr>
      <vt:lpstr>Non-maximum suppression - NMS</vt:lpstr>
      <vt:lpstr>Non-maximum suppression - NMS</vt:lpstr>
      <vt:lpstr>Predict the next edge point</vt:lpstr>
      <vt:lpstr>Edge Direction</vt:lpstr>
      <vt:lpstr>Hysteresis Thresholding</vt:lpstr>
      <vt:lpstr>Canny Edge Detector (J. Canny’1986)</vt:lpstr>
      <vt:lpstr>Canny Edge Detector (J. Canny’1986)</vt:lpstr>
      <vt:lpstr>Canny Edge Detector (J. Canny’1986)</vt:lpstr>
      <vt:lpstr>Canny Edge Detector (J. Canny’1986)</vt:lpstr>
      <vt:lpstr>Edge Detection: Practice</vt:lpstr>
      <vt:lpstr>PowerPoint Presentation</vt:lpstr>
      <vt:lpstr>Thresholding</vt:lpstr>
      <vt:lpstr>Thresholding</vt:lpstr>
      <vt:lpstr>Thresholding</vt:lpstr>
      <vt:lpstr>Histogram Smoothing</vt:lpstr>
      <vt:lpstr>Thresholding</vt:lpstr>
      <vt:lpstr>Noise in Thresholding</vt:lpstr>
      <vt:lpstr>Illumination in Thresholding</vt:lpstr>
      <vt:lpstr>Basic Global Thresholding</vt:lpstr>
      <vt:lpstr>PowerPoint Presentation</vt:lpstr>
      <vt:lpstr>Otsu’s Method</vt:lpstr>
      <vt:lpstr>Otsu’s Method</vt:lpstr>
      <vt:lpstr>Otsu’s Method</vt:lpstr>
      <vt:lpstr>Otsu’s Method</vt:lpstr>
      <vt:lpstr>Otsu’s Method</vt:lpstr>
      <vt:lpstr>Otsu’s Method</vt:lpstr>
      <vt:lpstr>Otsu’s Method</vt:lpstr>
      <vt:lpstr>Otsu’s Method</vt:lpstr>
      <vt:lpstr>Otsu’s Method</vt:lpstr>
      <vt:lpstr>Otsu’s Method</vt:lpstr>
      <vt:lpstr>PowerPoint Presentation</vt:lpstr>
      <vt:lpstr>Iso-data Algorithm</vt:lpstr>
      <vt:lpstr>Iso-data Algorithm</vt:lpstr>
      <vt:lpstr>Iso-data Algorithm</vt:lpstr>
      <vt:lpstr>PowerPoint Presentation</vt:lpstr>
      <vt:lpstr>Background Symmetry Algorithm</vt:lpstr>
      <vt:lpstr>Background Symmetry Algorithm</vt:lpstr>
      <vt:lpstr>Background Symmetry Algorithm</vt:lpstr>
      <vt:lpstr>Background Symmetry Algorithm</vt:lpstr>
      <vt:lpstr>Background Symmetry Algorithm</vt:lpstr>
      <vt:lpstr>PowerPoint Presentation</vt:lpstr>
      <vt:lpstr>Triangle Algorithm</vt:lpstr>
      <vt:lpstr>Triangle Algorithm</vt:lpstr>
      <vt:lpstr>PowerPoint Presentation</vt:lpstr>
      <vt:lpstr>Region Growing</vt:lpstr>
      <vt:lpstr>Region Growing</vt:lpstr>
      <vt:lpstr>Region Growing</vt:lpstr>
      <vt:lpstr>PowerPoint Presentation</vt:lpstr>
      <vt:lpstr>Region Splitting and Merging</vt:lpstr>
      <vt:lpstr>Region Splitting and Merging</vt:lpstr>
      <vt:lpstr>Region Splitting and Merging</vt:lpstr>
      <vt:lpstr>Region Splitting and Merging</vt:lpstr>
      <vt:lpstr>Region Splitting and Merging</vt:lpstr>
      <vt:lpstr>Region Splitting and Merging</vt:lpstr>
      <vt:lpstr>Region Splitting and Merging</vt:lpstr>
    </vt:vector>
  </TitlesOfParts>
  <Company>phong.tran.ptit@gmail.com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CHƯƠNG 4. PHÁT HIỆN BIÊN (EDGE DETECTION)</dc:title>
  <dc:creator>LTM</dc:creator>
  <cp:lastModifiedBy>Admin</cp:lastModifiedBy>
  <cp:revision>144</cp:revision>
  <dcterms:created xsi:type="dcterms:W3CDTF">2014-09-19T03:10:46Z</dcterms:created>
  <dcterms:modified xsi:type="dcterms:W3CDTF">2022-12-15T22:19:39Z</dcterms:modified>
</cp:coreProperties>
</file>